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37" r:id="rId2"/>
  </p:sldMasterIdLst>
  <p:notesMasterIdLst>
    <p:notesMasterId r:id="rId48"/>
  </p:notesMasterIdLst>
  <p:handoutMasterIdLst>
    <p:handoutMasterId r:id="rId49"/>
  </p:handoutMasterIdLst>
  <p:sldIdLst>
    <p:sldId id="289" r:id="rId3"/>
    <p:sldId id="486" r:id="rId4"/>
    <p:sldId id="559" r:id="rId5"/>
    <p:sldId id="487" r:id="rId6"/>
    <p:sldId id="514" r:id="rId7"/>
    <p:sldId id="543" r:id="rId8"/>
    <p:sldId id="560" r:id="rId9"/>
    <p:sldId id="561" r:id="rId10"/>
    <p:sldId id="565" r:id="rId11"/>
    <p:sldId id="562" r:id="rId12"/>
    <p:sldId id="563" r:id="rId13"/>
    <p:sldId id="566" r:id="rId14"/>
    <p:sldId id="567" r:id="rId15"/>
    <p:sldId id="570" r:id="rId16"/>
    <p:sldId id="568" r:id="rId17"/>
    <p:sldId id="564" r:id="rId18"/>
    <p:sldId id="516" r:id="rId19"/>
    <p:sldId id="519" r:id="rId20"/>
    <p:sldId id="520" r:id="rId21"/>
    <p:sldId id="521" r:id="rId22"/>
    <p:sldId id="522" r:id="rId23"/>
    <p:sldId id="523" r:id="rId24"/>
    <p:sldId id="546" r:id="rId25"/>
    <p:sldId id="547" r:id="rId26"/>
    <p:sldId id="548" r:id="rId27"/>
    <p:sldId id="527" r:id="rId28"/>
    <p:sldId id="544" r:id="rId29"/>
    <p:sldId id="534" r:id="rId30"/>
    <p:sldId id="533" r:id="rId31"/>
    <p:sldId id="539" r:id="rId32"/>
    <p:sldId id="537" r:id="rId33"/>
    <p:sldId id="540" r:id="rId34"/>
    <p:sldId id="536" r:id="rId35"/>
    <p:sldId id="550" r:id="rId36"/>
    <p:sldId id="551" r:id="rId37"/>
    <p:sldId id="552" r:id="rId38"/>
    <p:sldId id="553" r:id="rId39"/>
    <p:sldId id="541" r:id="rId40"/>
    <p:sldId id="535" r:id="rId41"/>
    <p:sldId id="542" r:id="rId42"/>
    <p:sldId id="538" r:id="rId43"/>
    <p:sldId id="530" r:id="rId44"/>
    <p:sldId id="531" r:id="rId45"/>
    <p:sldId id="483" r:id="rId46"/>
    <p:sldId id="569" r:id="rId47"/>
  </p:sldIdLst>
  <p:sldSz cx="9144000" cy="6858000" type="screen4x3"/>
  <p:notesSz cx="9271000" cy="6985000"/>
  <p:custDataLst>
    <p:tags r:id="rId5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a:srgbClr val="EAEAEA"/>
    <a:srgbClr val="DDDDDD"/>
    <a:srgbClr val="FF0066"/>
    <a:srgbClr val="F5F5A9"/>
    <a:srgbClr val="CC0000"/>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52" autoAdjust="0"/>
    <p:restoredTop sz="94661" autoAdjust="0"/>
  </p:normalViewPr>
  <p:slideViewPr>
    <p:cSldViewPr>
      <p:cViewPr varScale="1">
        <p:scale>
          <a:sx n="80" d="100"/>
          <a:sy n="80" d="100"/>
        </p:scale>
        <p:origin x="-130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1074" y="-102"/>
      </p:cViewPr>
      <p:guideLst>
        <p:guide orient="horz" pos="2200"/>
        <p:guide pos="292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016375" cy="347663"/>
          </a:xfrm>
          <a:prstGeom prst="rect">
            <a:avLst/>
          </a:prstGeom>
          <a:noFill/>
          <a:ln w="9525">
            <a:noFill/>
            <a:miter lim="800000"/>
            <a:headEnd/>
            <a:tailEnd/>
          </a:ln>
          <a:effectLst/>
        </p:spPr>
        <p:txBody>
          <a:bodyPr vert="horz" wrap="square" lIns="92711" tIns="46356" rIns="92711" bIns="46356" numCol="1" anchor="t" anchorCtr="0" compatLnSpc="1">
            <a:prstTxWarp prst="textNoShape">
              <a:avLst/>
            </a:prstTxWarp>
          </a:bodyPr>
          <a:lstStyle>
            <a:lvl1pPr defTabSz="927100">
              <a:defRPr sz="1200"/>
            </a:lvl1pPr>
          </a:lstStyle>
          <a:p>
            <a:pPr>
              <a:defRPr/>
            </a:pPr>
            <a:endParaRPr lang="en-US"/>
          </a:p>
        </p:txBody>
      </p:sp>
      <p:sp>
        <p:nvSpPr>
          <p:cNvPr id="27651" name="Rectangle 3"/>
          <p:cNvSpPr>
            <a:spLocks noGrp="1" noChangeArrowheads="1"/>
          </p:cNvSpPr>
          <p:nvPr>
            <p:ph type="dt" sz="quarter" idx="1"/>
          </p:nvPr>
        </p:nvSpPr>
        <p:spPr bwMode="auto">
          <a:xfrm>
            <a:off x="5249863" y="0"/>
            <a:ext cx="4019550" cy="347663"/>
          </a:xfrm>
          <a:prstGeom prst="rect">
            <a:avLst/>
          </a:prstGeom>
          <a:noFill/>
          <a:ln w="9525">
            <a:noFill/>
            <a:miter lim="800000"/>
            <a:headEnd/>
            <a:tailEnd/>
          </a:ln>
          <a:effectLst/>
        </p:spPr>
        <p:txBody>
          <a:bodyPr vert="horz" wrap="square" lIns="92711" tIns="46356" rIns="92711" bIns="46356" numCol="1" anchor="t" anchorCtr="0" compatLnSpc="1">
            <a:prstTxWarp prst="textNoShape">
              <a:avLst/>
            </a:prstTxWarp>
          </a:bodyPr>
          <a:lstStyle>
            <a:lvl1pPr algn="r" defTabSz="927100">
              <a:defRPr sz="1200"/>
            </a:lvl1pPr>
          </a:lstStyle>
          <a:p>
            <a:pPr>
              <a:defRPr/>
            </a:pPr>
            <a:endParaRPr lang="en-US"/>
          </a:p>
        </p:txBody>
      </p:sp>
      <p:sp>
        <p:nvSpPr>
          <p:cNvPr id="27652" name="Rectangle 4"/>
          <p:cNvSpPr>
            <a:spLocks noGrp="1" noChangeArrowheads="1"/>
          </p:cNvSpPr>
          <p:nvPr>
            <p:ph type="ftr" sz="quarter" idx="2"/>
          </p:nvPr>
        </p:nvSpPr>
        <p:spPr bwMode="auto">
          <a:xfrm>
            <a:off x="0" y="6635750"/>
            <a:ext cx="4016375" cy="347663"/>
          </a:xfrm>
          <a:prstGeom prst="rect">
            <a:avLst/>
          </a:prstGeom>
          <a:noFill/>
          <a:ln w="9525">
            <a:noFill/>
            <a:miter lim="800000"/>
            <a:headEnd/>
            <a:tailEnd/>
          </a:ln>
          <a:effectLst/>
        </p:spPr>
        <p:txBody>
          <a:bodyPr vert="horz" wrap="square" lIns="92711" tIns="46356" rIns="92711" bIns="46356" numCol="1" anchor="b" anchorCtr="0" compatLnSpc="1">
            <a:prstTxWarp prst="textNoShape">
              <a:avLst/>
            </a:prstTxWarp>
          </a:bodyPr>
          <a:lstStyle>
            <a:lvl1pPr defTabSz="927100">
              <a:defRPr sz="1200"/>
            </a:lvl1pPr>
          </a:lstStyle>
          <a:p>
            <a:pPr>
              <a:defRPr/>
            </a:pPr>
            <a:endParaRPr lang="en-US"/>
          </a:p>
        </p:txBody>
      </p:sp>
      <p:sp>
        <p:nvSpPr>
          <p:cNvPr id="27653" name="Rectangle 5"/>
          <p:cNvSpPr>
            <a:spLocks noGrp="1" noChangeArrowheads="1"/>
          </p:cNvSpPr>
          <p:nvPr>
            <p:ph type="sldNum" sz="quarter" idx="3"/>
          </p:nvPr>
        </p:nvSpPr>
        <p:spPr bwMode="auto">
          <a:xfrm>
            <a:off x="5249863" y="6635750"/>
            <a:ext cx="4019550" cy="347663"/>
          </a:xfrm>
          <a:prstGeom prst="rect">
            <a:avLst/>
          </a:prstGeom>
          <a:noFill/>
          <a:ln w="9525">
            <a:noFill/>
            <a:miter lim="800000"/>
            <a:headEnd/>
            <a:tailEnd/>
          </a:ln>
          <a:effectLst/>
        </p:spPr>
        <p:txBody>
          <a:bodyPr vert="horz" wrap="square" lIns="92711" tIns="46356" rIns="92711" bIns="46356" numCol="1" anchor="b" anchorCtr="0" compatLnSpc="1">
            <a:prstTxWarp prst="textNoShape">
              <a:avLst/>
            </a:prstTxWarp>
          </a:bodyPr>
          <a:lstStyle>
            <a:lvl1pPr algn="r" defTabSz="927100">
              <a:defRPr sz="1200"/>
            </a:lvl1pPr>
          </a:lstStyle>
          <a:p>
            <a:pPr>
              <a:defRPr/>
            </a:pPr>
            <a:fld id="{A6888E2E-9164-4711-8631-DCF974940C7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4016375" cy="347663"/>
          </a:xfrm>
          <a:prstGeom prst="rect">
            <a:avLst/>
          </a:prstGeom>
          <a:noFill/>
          <a:ln w="9525">
            <a:noFill/>
            <a:miter lim="800000"/>
            <a:headEnd/>
            <a:tailEnd/>
          </a:ln>
          <a:effectLst/>
        </p:spPr>
        <p:txBody>
          <a:bodyPr vert="horz" wrap="square" lIns="92711" tIns="46356" rIns="92711" bIns="46356" numCol="1" anchor="t" anchorCtr="0" compatLnSpc="1">
            <a:prstTxWarp prst="textNoShape">
              <a:avLst/>
            </a:prstTxWarp>
          </a:bodyPr>
          <a:lstStyle>
            <a:lvl1pPr defTabSz="927100">
              <a:defRPr sz="1200"/>
            </a:lvl1pPr>
          </a:lstStyle>
          <a:p>
            <a:pPr>
              <a:defRPr/>
            </a:pPr>
            <a:endParaRPr lang="en-US"/>
          </a:p>
        </p:txBody>
      </p:sp>
      <p:sp>
        <p:nvSpPr>
          <p:cNvPr id="17411" name="Rectangle 3"/>
          <p:cNvSpPr>
            <a:spLocks noGrp="1" noChangeArrowheads="1"/>
          </p:cNvSpPr>
          <p:nvPr>
            <p:ph type="dt" idx="1"/>
          </p:nvPr>
        </p:nvSpPr>
        <p:spPr bwMode="auto">
          <a:xfrm>
            <a:off x="5249863" y="0"/>
            <a:ext cx="4019550" cy="347663"/>
          </a:xfrm>
          <a:prstGeom prst="rect">
            <a:avLst/>
          </a:prstGeom>
          <a:noFill/>
          <a:ln w="9525">
            <a:noFill/>
            <a:miter lim="800000"/>
            <a:headEnd/>
            <a:tailEnd/>
          </a:ln>
          <a:effectLst/>
        </p:spPr>
        <p:txBody>
          <a:bodyPr vert="horz" wrap="square" lIns="92711" tIns="46356" rIns="92711" bIns="46356" numCol="1" anchor="t" anchorCtr="0" compatLnSpc="1">
            <a:prstTxWarp prst="textNoShape">
              <a:avLst/>
            </a:prstTxWarp>
          </a:bodyPr>
          <a:lstStyle>
            <a:lvl1pPr algn="r" defTabSz="927100">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2887663" y="523875"/>
            <a:ext cx="3494087" cy="261937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28688" y="3317875"/>
            <a:ext cx="7416800" cy="3143250"/>
          </a:xfrm>
          <a:prstGeom prst="rect">
            <a:avLst/>
          </a:prstGeom>
          <a:noFill/>
          <a:ln w="9525">
            <a:noFill/>
            <a:miter lim="800000"/>
            <a:headEnd/>
            <a:tailEnd/>
          </a:ln>
          <a:effectLst/>
        </p:spPr>
        <p:txBody>
          <a:bodyPr vert="horz" wrap="square" lIns="92711" tIns="46356" rIns="92711" bIns="463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6635750"/>
            <a:ext cx="4016375" cy="347663"/>
          </a:xfrm>
          <a:prstGeom prst="rect">
            <a:avLst/>
          </a:prstGeom>
          <a:noFill/>
          <a:ln w="9525">
            <a:noFill/>
            <a:miter lim="800000"/>
            <a:headEnd/>
            <a:tailEnd/>
          </a:ln>
          <a:effectLst/>
        </p:spPr>
        <p:txBody>
          <a:bodyPr vert="horz" wrap="square" lIns="92711" tIns="46356" rIns="92711" bIns="46356" numCol="1" anchor="b" anchorCtr="0" compatLnSpc="1">
            <a:prstTxWarp prst="textNoShape">
              <a:avLst/>
            </a:prstTxWarp>
          </a:bodyPr>
          <a:lstStyle>
            <a:lvl1pPr defTabSz="927100">
              <a:defRPr sz="1200"/>
            </a:lvl1pPr>
          </a:lstStyle>
          <a:p>
            <a:pPr>
              <a:defRPr/>
            </a:pPr>
            <a:endParaRPr lang="en-US"/>
          </a:p>
        </p:txBody>
      </p:sp>
      <p:sp>
        <p:nvSpPr>
          <p:cNvPr id="17415" name="Rectangle 7"/>
          <p:cNvSpPr>
            <a:spLocks noGrp="1" noChangeArrowheads="1"/>
          </p:cNvSpPr>
          <p:nvPr>
            <p:ph type="sldNum" sz="quarter" idx="5"/>
          </p:nvPr>
        </p:nvSpPr>
        <p:spPr bwMode="auto">
          <a:xfrm>
            <a:off x="5249863" y="6635750"/>
            <a:ext cx="4019550" cy="347663"/>
          </a:xfrm>
          <a:prstGeom prst="rect">
            <a:avLst/>
          </a:prstGeom>
          <a:noFill/>
          <a:ln w="9525">
            <a:noFill/>
            <a:miter lim="800000"/>
            <a:headEnd/>
            <a:tailEnd/>
          </a:ln>
          <a:effectLst/>
        </p:spPr>
        <p:txBody>
          <a:bodyPr vert="horz" wrap="square" lIns="92711" tIns="46356" rIns="92711" bIns="46356" numCol="1" anchor="b" anchorCtr="0" compatLnSpc="1">
            <a:prstTxWarp prst="textNoShape">
              <a:avLst/>
            </a:prstTxWarp>
          </a:bodyPr>
          <a:lstStyle>
            <a:lvl1pPr algn="r" defTabSz="927100">
              <a:defRPr sz="1200"/>
            </a:lvl1pPr>
          </a:lstStyle>
          <a:p>
            <a:pPr>
              <a:defRPr/>
            </a:pPr>
            <a:fld id="{504032A1-2CD8-4DA3-A4A6-BEC975627CF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pcollege.edu/" TargetMode="External"/><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3.jpeg"/><Relationship Id="rId4" Type="http://schemas.openxmlformats.org/officeDocument/2006/relationships/hyperlink" Target="http://www.spcollege.edu/"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SPC Home">
            <a:hlinkClick r:id="rId2"/>
          </p:cNvPr>
          <p:cNvPicPr>
            <a:picLocks noChangeAspect="1" noChangeArrowheads="1"/>
          </p:cNvPicPr>
          <p:nvPr userDrawn="1"/>
        </p:nvPicPr>
        <p:blipFill>
          <a:blip r:embed="rId3" cstate="print"/>
          <a:srcRect/>
          <a:stretch>
            <a:fillRect/>
          </a:stretch>
        </p:blipFill>
        <p:spPr bwMode="auto">
          <a:xfrm>
            <a:off x="228600" y="152400"/>
            <a:ext cx="8686800" cy="1263650"/>
          </a:xfrm>
          <a:prstGeom prst="rect">
            <a:avLst/>
          </a:prstGeom>
          <a:noFill/>
          <a:ln w="9525">
            <a:noFill/>
            <a:miter lim="800000"/>
            <a:headEnd/>
            <a:tailEnd/>
          </a:ln>
        </p:spPr>
      </p:pic>
      <p:sp>
        <p:nvSpPr>
          <p:cNvPr id="5" name="Line 8"/>
          <p:cNvSpPr>
            <a:spLocks noChangeShapeType="1"/>
          </p:cNvSpPr>
          <p:nvPr userDrawn="1"/>
        </p:nvSpPr>
        <p:spPr bwMode="auto">
          <a:xfrm>
            <a:off x="381000" y="3733800"/>
            <a:ext cx="8305800" cy="0"/>
          </a:xfrm>
          <a:prstGeom prst="line">
            <a:avLst/>
          </a:prstGeom>
          <a:noFill/>
          <a:ln w="28575">
            <a:solidFill>
              <a:srgbClr val="FF0000"/>
            </a:solidFill>
            <a:round/>
            <a:headEnd/>
            <a:tailEnd/>
          </a:ln>
          <a:effectLst/>
        </p:spPr>
        <p:txBody>
          <a:bodyPr/>
          <a:lstStyle/>
          <a:p>
            <a:pPr>
              <a:defRPr/>
            </a:pPr>
            <a:endParaRPr lang="en-US"/>
          </a:p>
        </p:txBody>
      </p:sp>
      <p:pic>
        <p:nvPicPr>
          <p:cNvPr id="6" name="Picture 9" descr="S_SPC_BNR1_ELEMENT4_1"/>
          <p:cNvPicPr>
            <a:picLocks noChangeAspect="1" noChangeArrowheads="1"/>
          </p:cNvPicPr>
          <p:nvPr userDrawn="1"/>
        </p:nvPicPr>
        <p:blipFill>
          <a:blip r:embed="rId4" cstate="print"/>
          <a:srcRect/>
          <a:stretch>
            <a:fillRect/>
          </a:stretch>
        </p:blipFill>
        <p:spPr bwMode="auto">
          <a:xfrm>
            <a:off x="304800" y="5867400"/>
            <a:ext cx="8534400" cy="7239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6"/>
            <a:ext cx="7772400" cy="1470025"/>
          </a:xfrm>
        </p:spPr>
        <p:txBody>
          <a:bodyPr/>
          <a:lstStyle>
            <a:lvl1pPr>
              <a:defRPr sz="4000"/>
            </a:lvl1pPr>
          </a:lstStyle>
          <a:p>
            <a:endParaRPr 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i="1"/>
            </a:lvl1pPr>
          </a:lstStyle>
          <a:p>
            <a:r>
              <a:rPr lang="en-US"/>
              <a:t>Department of Institutional Research and Effectiveness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6" name="Rectangle 6"/>
          <p:cNvSpPr>
            <a:spLocks noGrp="1" noChangeArrowheads="1"/>
          </p:cNvSpPr>
          <p:nvPr>
            <p:ph type="sldNum" sz="quarter" idx="12"/>
          </p:nvPr>
        </p:nvSpPr>
        <p:spPr>
          <a:ln/>
        </p:spPr>
        <p:txBody>
          <a:bodyPr/>
          <a:lstStyle>
            <a:lvl1pPr>
              <a:defRPr/>
            </a:lvl1pPr>
          </a:lstStyle>
          <a:p>
            <a:pPr>
              <a:defRPr/>
            </a:pPr>
            <a:fld id="{7FF5DF03-EAE5-4F10-99A7-3C1A2B6C35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6" name="Rectangle 6"/>
          <p:cNvSpPr>
            <a:spLocks noGrp="1" noChangeArrowheads="1"/>
          </p:cNvSpPr>
          <p:nvPr>
            <p:ph type="sldNum" sz="quarter" idx="12"/>
          </p:nvPr>
        </p:nvSpPr>
        <p:spPr>
          <a:ln/>
        </p:spPr>
        <p:txBody>
          <a:bodyPr/>
          <a:lstStyle>
            <a:lvl1pPr>
              <a:defRPr/>
            </a:lvl1pPr>
          </a:lstStyle>
          <a:p>
            <a:pPr>
              <a:defRPr/>
            </a:pPr>
            <a:fld id="{738381A4-97CD-424E-9ED5-656653289A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5562600" y="2667000"/>
            <a:ext cx="1371600" cy="369888"/>
          </a:xfrm>
          <a:prstGeom prst="rect">
            <a:avLst/>
          </a:prstGeom>
          <a:noFill/>
          <a:ln w="9525">
            <a:noFill/>
            <a:miter lim="800000"/>
            <a:headEnd/>
            <a:tailEnd/>
          </a:ln>
          <a:effectLst/>
        </p:spPr>
        <p:txBody>
          <a:bodyPr>
            <a:spAutoFit/>
          </a:bodyPr>
          <a:lstStyle/>
          <a:p>
            <a:pPr>
              <a:spcBef>
                <a:spcPct val="50000"/>
              </a:spcBef>
              <a:defRPr/>
            </a:pPr>
            <a:endParaRPr lang="en-US"/>
          </a:p>
        </p:txBody>
      </p:sp>
      <p:pic>
        <p:nvPicPr>
          <p:cNvPr id="5" name="Picture 15" descr="S_SPC_BNR1_ELEMENT4_1"/>
          <p:cNvPicPr>
            <a:picLocks noChangeAspect="1" noChangeArrowheads="1"/>
          </p:cNvPicPr>
          <p:nvPr/>
        </p:nvPicPr>
        <p:blipFill>
          <a:blip r:embed="rId2" cstate="print"/>
          <a:srcRect/>
          <a:stretch>
            <a:fillRect/>
          </a:stretch>
        </p:blipFill>
        <p:spPr bwMode="auto">
          <a:xfrm>
            <a:off x="228600" y="1371600"/>
            <a:ext cx="8458200" cy="381000"/>
          </a:xfrm>
          <a:prstGeom prst="rect">
            <a:avLst/>
          </a:prstGeom>
          <a:noFill/>
          <a:ln w="9525">
            <a:noFill/>
            <a:miter lim="800000"/>
            <a:headEnd/>
            <a:tailEnd/>
          </a:ln>
        </p:spPr>
      </p:pic>
      <p:sp>
        <p:nvSpPr>
          <p:cNvPr id="6" name="Line 17"/>
          <p:cNvSpPr>
            <a:spLocks noChangeShapeType="1"/>
          </p:cNvSpPr>
          <p:nvPr/>
        </p:nvSpPr>
        <p:spPr bwMode="auto">
          <a:xfrm>
            <a:off x="304800" y="6172200"/>
            <a:ext cx="8534400" cy="0"/>
          </a:xfrm>
          <a:prstGeom prst="line">
            <a:avLst/>
          </a:prstGeom>
          <a:noFill/>
          <a:ln w="38100">
            <a:solidFill>
              <a:srgbClr val="CC0000"/>
            </a:solidFill>
            <a:round/>
            <a:headEnd/>
            <a:tailEnd/>
          </a:ln>
          <a:effectLst/>
        </p:spPr>
        <p:txBody>
          <a:bodyPr/>
          <a:lstStyle/>
          <a:p>
            <a:pPr>
              <a:defRPr/>
            </a:pPr>
            <a:endParaRPr lang="en-US"/>
          </a:p>
        </p:txBody>
      </p:sp>
      <p:sp>
        <p:nvSpPr>
          <p:cNvPr id="7" name="Text Box 18"/>
          <p:cNvSpPr txBox="1">
            <a:spLocks noChangeArrowheads="1"/>
          </p:cNvSpPr>
          <p:nvPr/>
        </p:nvSpPr>
        <p:spPr bwMode="auto">
          <a:xfrm>
            <a:off x="228600" y="1371600"/>
            <a:ext cx="8458200" cy="369888"/>
          </a:xfrm>
          <a:prstGeom prst="rect">
            <a:avLst/>
          </a:prstGeom>
          <a:noFill/>
          <a:ln w="9525">
            <a:noFill/>
            <a:miter lim="800000"/>
            <a:headEnd/>
            <a:tailEnd/>
          </a:ln>
          <a:effectLst/>
        </p:spPr>
        <p:txBody>
          <a:bodyPr>
            <a:spAutoFit/>
          </a:bodyPr>
          <a:lstStyle/>
          <a:p>
            <a:pPr>
              <a:spcBef>
                <a:spcPct val="50000"/>
              </a:spcBef>
              <a:defRPr/>
            </a:pPr>
            <a:r>
              <a:rPr lang="en-US" b="1" dirty="0">
                <a:solidFill>
                  <a:schemeClr val="bg1"/>
                </a:solidFill>
              </a:rPr>
              <a:t>Finding data at SPC                                                                         October 2009         </a:t>
            </a:r>
          </a:p>
        </p:txBody>
      </p:sp>
      <p:pic>
        <p:nvPicPr>
          <p:cNvPr id="8" name="Picture 19" descr="SPC Seal Clean"/>
          <p:cNvPicPr>
            <a:picLocks noChangeAspect="1" noChangeArrowheads="1"/>
          </p:cNvPicPr>
          <p:nvPr/>
        </p:nvPicPr>
        <p:blipFill>
          <a:blip r:embed="rId3" cstate="print"/>
          <a:srcRect/>
          <a:stretch>
            <a:fillRect/>
          </a:stretch>
        </p:blipFill>
        <p:spPr bwMode="auto">
          <a:xfrm>
            <a:off x="228600" y="152400"/>
            <a:ext cx="1143000" cy="1143000"/>
          </a:xfrm>
          <a:prstGeom prst="rect">
            <a:avLst/>
          </a:prstGeom>
          <a:noFill/>
          <a:ln w="9525">
            <a:noFill/>
            <a:miter lim="800000"/>
            <a:headEnd/>
            <a:tailEnd/>
          </a:ln>
        </p:spPr>
      </p:pic>
      <p:pic>
        <p:nvPicPr>
          <p:cNvPr id="9" name="Picture 7" descr="SPC Home">
            <a:hlinkClick r:id="rId4"/>
          </p:cNvPr>
          <p:cNvPicPr>
            <a:picLocks noChangeAspect="1" noChangeArrowheads="1"/>
          </p:cNvPicPr>
          <p:nvPr userDrawn="1"/>
        </p:nvPicPr>
        <p:blipFill>
          <a:blip r:embed="rId5" cstate="print"/>
          <a:srcRect/>
          <a:stretch>
            <a:fillRect/>
          </a:stretch>
        </p:blipFill>
        <p:spPr bwMode="auto">
          <a:xfrm>
            <a:off x="228600" y="152400"/>
            <a:ext cx="8686800" cy="1263650"/>
          </a:xfrm>
          <a:prstGeom prst="rect">
            <a:avLst/>
          </a:prstGeom>
          <a:noFill/>
          <a:ln w="9525">
            <a:noFill/>
            <a:miter lim="800000"/>
            <a:headEnd/>
            <a:tailEnd/>
          </a:ln>
        </p:spPr>
      </p:pic>
      <p:sp>
        <p:nvSpPr>
          <p:cNvPr id="10" name="Line 8"/>
          <p:cNvSpPr>
            <a:spLocks noChangeShapeType="1"/>
          </p:cNvSpPr>
          <p:nvPr userDrawn="1"/>
        </p:nvSpPr>
        <p:spPr bwMode="auto">
          <a:xfrm>
            <a:off x="381000" y="3733800"/>
            <a:ext cx="8305800" cy="0"/>
          </a:xfrm>
          <a:prstGeom prst="line">
            <a:avLst/>
          </a:prstGeom>
          <a:noFill/>
          <a:ln w="28575">
            <a:solidFill>
              <a:srgbClr val="FF0000"/>
            </a:solidFill>
            <a:round/>
            <a:headEnd/>
            <a:tailEnd/>
          </a:ln>
          <a:effectLst/>
        </p:spPr>
        <p:txBody>
          <a:bodyPr/>
          <a:lstStyle/>
          <a:p>
            <a:pPr>
              <a:defRPr/>
            </a:pPr>
            <a:endParaRPr lang="en-US"/>
          </a:p>
        </p:txBody>
      </p:sp>
      <p:pic>
        <p:nvPicPr>
          <p:cNvPr id="11" name="Picture 9" descr="S_SPC_BNR1_ELEMENT4_1"/>
          <p:cNvPicPr>
            <a:picLocks noChangeAspect="1" noChangeArrowheads="1"/>
          </p:cNvPicPr>
          <p:nvPr userDrawn="1"/>
        </p:nvPicPr>
        <p:blipFill>
          <a:blip r:embed="rId2" cstate="print"/>
          <a:srcRect/>
          <a:stretch>
            <a:fillRect/>
          </a:stretch>
        </p:blipFill>
        <p:spPr bwMode="auto">
          <a:xfrm>
            <a:off x="304800" y="5867400"/>
            <a:ext cx="8534400" cy="7239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6"/>
            <a:ext cx="7772400" cy="1470025"/>
          </a:xfrm>
        </p:spPr>
        <p:txBody>
          <a:bodyPr/>
          <a:lstStyle>
            <a:lvl1pPr>
              <a:defRPr sz="4000"/>
            </a:lvl1pPr>
          </a:lstStyle>
          <a:p>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i="1"/>
            </a:lvl1pPr>
          </a:lstStyle>
          <a:p>
            <a:r>
              <a:rPr lang="en-US"/>
              <a:t>Department of Institutional Research and Effectiveness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t>January 7.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Academic Effectiveness and Assessment </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516020F2-AE4D-4980-8AC1-83E3BD9F02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6" name="Rectangle 6"/>
          <p:cNvSpPr>
            <a:spLocks noGrp="1" noChangeArrowheads="1"/>
          </p:cNvSpPr>
          <p:nvPr>
            <p:ph type="sldNum" sz="quarter" idx="12"/>
          </p:nvPr>
        </p:nvSpPr>
        <p:spPr>
          <a:ln/>
        </p:spPr>
        <p:txBody>
          <a:bodyPr/>
          <a:lstStyle>
            <a:lvl1pPr>
              <a:defRPr/>
            </a:lvl1pPr>
          </a:lstStyle>
          <a:p>
            <a:pPr>
              <a:defRPr/>
            </a:pPr>
            <a:fld id="{48D0BAC8-7F5F-4380-81E4-76283D2A89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7" name="Rectangle 6"/>
          <p:cNvSpPr>
            <a:spLocks noGrp="1" noChangeArrowheads="1"/>
          </p:cNvSpPr>
          <p:nvPr>
            <p:ph type="sldNum" sz="quarter" idx="12"/>
          </p:nvPr>
        </p:nvSpPr>
        <p:spPr>
          <a:ln/>
        </p:spPr>
        <p:txBody>
          <a:bodyPr/>
          <a:lstStyle>
            <a:lvl1pPr>
              <a:defRPr/>
            </a:lvl1pPr>
          </a:lstStyle>
          <a:p>
            <a:pPr>
              <a:defRPr/>
            </a:pPr>
            <a:fld id="{A603B012-1951-417B-ABC7-2F54879A1F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9" name="Rectangle 6"/>
          <p:cNvSpPr>
            <a:spLocks noGrp="1" noChangeArrowheads="1"/>
          </p:cNvSpPr>
          <p:nvPr>
            <p:ph type="sldNum" sz="quarter" idx="12"/>
          </p:nvPr>
        </p:nvSpPr>
        <p:spPr>
          <a:ln/>
        </p:spPr>
        <p:txBody>
          <a:bodyPr/>
          <a:lstStyle>
            <a:lvl1pPr>
              <a:defRPr/>
            </a:lvl1pPr>
          </a:lstStyle>
          <a:p>
            <a:pPr>
              <a:defRPr/>
            </a:pPr>
            <a:fld id="{31F1D687-DFBE-481A-8580-16DEF78176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5" name="Rectangle 6"/>
          <p:cNvSpPr>
            <a:spLocks noGrp="1" noChangeArrowheads="1"/>
          </p:cNvSpPr>
          <p:nvPr>
            <p:ph type="sldNum" sz="quarter" idx="12"/>
          </p:nvPr>
        </p:nvSpPr>
        <p:spPr>
          <a:ln/>
        </p:spPr>
        <p:txBody>
          <a:bodyPr/>
          <a:lstStyle>
            <a:lvl1pPr>
              <a:defRPr/>
            </a:lvl1pPr>
          </a:lstStyle>
          <a:p>
            <a:pPr>
              <a:defRPr/>
            </a:pPr>
            <a:fld id="{735FF9D4-B69A-4E10-900F-519F28FDAB2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4" name="Rectangle 6"/>
          <p:cNvSpPr>
            <a:spLocks noGrp="1" noChangeArrowheads="1"/>
          </p:cNvSpPr>
          <p:nvPr>
            <p:ph type="sldNum" sz="quarter" idx="12"/>
          </p:nvPr>
        </p:nvSpPr>
        <p:spPr>
          <a:ln/>
        </p:spPr>
        <p:txBody>
          <a:bodyPr/>
          <a:lstStyle>
            <a:lvl1pPr>
              <a:defRPr/>
            </a:lvl1pPr>
          </a:lstStyle>
          <a:p>
            <a:pPr>
              <a:defRPr/>
            </a:pPr>
            <a:fld id="{5B2FE429-CDFA-4F33-AB8A-74E01896A5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7" name="Rectangle 6"/>
          <p:cNvSpPr>
            <a:spLocks noGrp="1" noChangeArrowheads="1"/>
          </p:cNvSpPr>
          <p:nvPr>
            <p:ph type="sldNum" sz="quarter" idx="12"/>
          </p:nvPr>
        </p:nvSpPr>
        <p:spPr>
          <a:ln/>
        </p:spPr>
        <p:txBody>
          <a:bodyPr/>
          <a:lstStyle>
            <a:lvl1pPr>
              <a:defRPr/>
            </a:lvl1pPr>
          </a:lstStyle>
          <a:p>
            <a:pPr>
              <a:defRPr/>
            </a:pPr>
            <a:fld id="{AEB010F5-28ED-42D0-9ED2-70E46639D1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7.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Academic Effectiveness and Assessment </a:t>
            </a:r>
          </a:p>
        </p:txBody>
      </p:sp>
      <p:sp>
        <p:nvSpPr>
          <p:cNvPr id="7" name="Rectangle 6"/>
          <p:cNvSpPr>
            <a:spLocks noGrp="1" noChangeArrowheads="1"/>
          </p:cNvSpPr>
          <p:nvPr>
            <p:ph type="sldNum" sz="quarter" idx="12"/>
          </p:nvPr>
        </p:nvSpPr>
        <p:spPr>
          <a:ln/>
        </p:spPr>
        <p:txBody>
          <a:bodyPr/>
          <a:lstStyle>
            <a:lvl1pPr>
              <a:defRPr/>
            </a:lvl1pPr>
          </a:lstStyle>
          <a:p>
            <a:pPr>
              <a:defRPr/>
            </a:pPr>
            <a:fld id="{0ED4C117-310D-46D8-83DB-B2ACF05E63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304800"/>
            <a:ext cx="7010400" cy="1020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99"/>
                </a:solidFill>
              </a:defRPr>
            </a:lvl1pPr>
          </a:lstStyle>
          <a:p>
            <a:pPr>
              <a:defRPr/>
            </a:pPr>
            <a:r>
              <a:rPr lang="en-US"/>
              <a:t>January 7. 2011</a:t>
            </a:r>
          </a:p>
        </p:txBody>
      </p:sp>
      <p:sp>
        <p:nvSpPr>
          <p:cNvPr id="1029" name="Rectangle 5"/>
          <p:cNvSpPr>
            <a:spLocks noGrp="1" noChangeArrowheads="1"/>
          </p:cNvSpPr>
          <p:nvPr>
            <p:ph type="ftr" sz="quarter" idx="3"/>
          </p:nvPr>
        </p:nvSpPr>
        <p:spPr bwMode="auto">
          <a:xfrm>
            <a:off x="2362200" y="6248400"/>
            <a:ext cx="5257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99"/>
                </a:solidFill>
              </a:defRPr>
            </a:lvl1pPr>
          </a:lstStyle>
          <a:p>
            <a:pPr>
              <a:defRPr/>
            </a:pPr>
            <a:r>
              <a:rPr lang="en-US"/>
              <a:t>Academic Effectiveness and Assessment </a:t>
            </a:r>
          </a:p>
        </p:txBody>
      </p:sp>
      <p:sp>
        <p:nvSpPr>
          <p:cNvPr id="1030" name="Rectangle 6"/>
          <p:cNvSpPr>
            <a:spLocks noGrp="1" noChangeArrowheads="1"/>
          </p:cNvSpPr>
          <p:nvPr>
            <p:ph type="sldNum" sz="quarter" idx="4"/>
          </p:nvPr>
        </p:nvSpPr>
        <p:spPr bwMode="auto">
          <a:xfrm>
            <a:off x="7696200" y="6248400"/>
            <a:ext cx="990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99"/>
                </a:solidFill>
              </a:defRPr>
            </a:lvl1pPr>
          </a:lstStyle>
          <a:p>
            <a:pPr>
              <a:defRPr/>
            </a:pPr>
            <a:fld id="{A303EF08-34AF-4CF2-9C33-64124DB15EA3}" type="slidenum">
              <a:rPr lang="en-US"/>
              <a:pPr>
                <a:defRPr/>
              </a:pPr>
              <a:t>‹#›</a:t>
            </a:fld>
            <a:endParaRPr lang="en-US"/>
          </a:p>
        </p:txBody>
      </p:sp>
      <p:sp>
        <p:nvSpPr>
          <p:cNvPr id="1036" name="Text Box 12"/>
          <p:cNvSpPr txBox="1">
            <a:spLocks noChangeArrowheads="1"/>
          </p:cNvSpPr>
          <p:nvPr/>
        </p:nvSpPr>
        <p:spPr bwMode="auto">
          <a:xfrm>
            <a:off x="5562600" y="2667000"/>
            <a:ext cx="1371600" cy="369888"/>
          </a:xfrm>
          <a:prstGeom prst="rect">
            <a:avLst/>
          </a:prstGeom>
          <a:noFill/>
          <a:ln w="9525">
            <a:noFill/>
            <a:miter lim="800000"/>
            <a:headEnd/>
            <a:tailEnd/>
          </a:ln>
          <a:effectLst/>
        </p:spPr>
        <p:txBody>
          <a:bodyPr>
            <a:spAutoFit/>
          </a:bodyPr>
          <a:lstStyle/>
          <a:p>
            <a:pPr>
              <a:spcBef>
                <a:spcPct val="50000"/>
              </a:spcBef>
              <a:defRPr/>
            </a:pPr>
            <a:endParaRPr lang="en-US"/>
          </a:p>
        </p:txBody>
      </p:sp>
      <p:pic>
        <p:nvPicPr>
          <p:cNvPr id="1032" name="Picture 15" descr="S_SPC_BNR1_ELEMENT4_1"/>
          <p:cNvPicPr>
            <a:picLocks noChangeAspect="1" noChangeArrowheads="1"/>
          </p:cNvPicPr>
          <p:nvPr/>
        </p:nvPicPr>
        <p:blipFill>
          <a:blip r:embed="rId13" cstate="print"/>
          <a:srcRect/>
          <a:stretch>
            <a:fillRect/>
          </a:stretch>
        </p:blipFill>
        <p:spPr bwMode="auto">
          <a:xfrm>
            <a:off x="228600" y="1371600"/>
            <a:ext cx="8458200" cy="381000"/>
          </a:xfrm>
          <a:prstGeom prst="rect">
            <a:avLst/>
          </a:prstGeom>
          <a:noFill/>
          <a:ln w="9525">
            <a:noFill/>
            <a:miter lim="800000"/>
            <a:headEnd/>
            <a:tailEnd/>
          </a:ln>
        </p:spPr>
      </p:pic>
      <p:sp>
        <p:nvSpPr>
          <p:cNvPr id="1041" name="Line 17"/>
          <p:cNvSpPr>
            <a:spLocks noChangeShapeType="1"/>
          </p:cNvSpPr>
          <p:nvPr/>
        </p:nvSpPr>
        <p:spPr bwMode="auto">
          <a:xfrm>
            <a:off x="304800" y="6172200"/>
            <a:ext cx="8534400" cy="0"/>
          </a:xfrm>
          <a:prstGeom prst="line">
            <a:avLst/>
          </a:prstGeom>
          <a:noFill/>
          <a:ln w="38100">
            <a:solidFill>
              <a:srgbClr val="CC0000"/>
            </a:solidFill>
            <a:round/>
            <a:headEnd/>
            <a:tailEnd/>
          </a:ln>
          <a:effectLst/>
        </p:spPr>
        <p:txBody>
          <a:bodyPr/>
          <a:lstStyle/>
          <a:p>
            <a:pPr>
              <a:defRPr/>
            </a:pPr>
            <a:endParaRPr lang="en-US"/>
          </a:p>
        </p:txBody>
      </p:sp>
      <p:sp>
        <p:nvSpPr>
          <p:cNvPr id="1042" name="Text Box 18"/>
          <p:cNvSpPr txBox="1">
            <a:spLocks noChangeArrowheads="1"/>
          </p:cNvSpPr>
          <p:nvPr/>
        </p:nvSpPr>
        <p:spPr bwMode="auto">
          <a:xfrm>
            <a:off x="304800" y="1447800"/>
            <a:ext cx="8458200" cy="1006475"/>
          </a:xfrm>
          <a:prstGeom prst="rect">
            <a:avLst/>
          </a:prstGeom>
          <a:noFill/>
          <a:ln w="9525">
            <a:noFill/>
            <a:miter lim="800000"/>
            <a:headEnd/>
            <a:tailEnd/>
          </a:ln>
          <a:effectLst/>
        </p:spPr>
        <p:txBody>
          <a:bodyPr>
            <a:spAutoFit/>
          </a:bodyPr>
          <a:lstStyle/>
          <a:p>
            <a:pPr>
              <a:lnSpc>
                <a:spcPct val="80000"/>
              </a:lnSpc>
              <a:spcBef>
                <a:spcPct val="20000"/>
              </a:spcBef>
              <a:buClr>
                <a:srgbClr val="000099"/>
              </a:buClr>
              <a:defRPr/>
            </a:pPr>
            <a:r>
              <a:rPr lang="en-US" b="1" dirty="0">
                <a:solidFill>
                  <a:schemeClr val="bg1"/>
                </a:solidFill>
                <a:latin typeface="Georgia" pitchFamily="18" charset="0"/>
              </a:rPr>
              <a:t>Best Practices for Writing Objective Test Items                   January 2011</a:t>
            </a:r>
          </a:p>
          <a:p>
            <a:pPr>
              <a:lnSpc>
                <a:spcPct val="80000"/>
              </a:lnSpc>
              <a:spcBef>
                <a:spcPct val="20000"/>
              </a:spcBef>
              <a:buClr>
                <a:srgbClr val="000099"/>
              </a:buClr>
              <a:defRPr/>
            </a:pPr>
            <a:r>
              <a:rPr lang="en-US" b="1" dirty="0">
                <a:solidFill>
                  <a:schemeClr val="bg1"/>
                </a:solidFill>
                <a:latin typeface="Georgia" pitchFamily="18" charset="0"/>
              </a:rPr>
              <a:t>March 2010</a:t>
            </a:r>
          </a:p>
          <a:p>
            <a:pPr>
              <a:spcBef>
                <a:spcPct val="50000"/>
              </a:spcBef>
              <a:defRPr/>
            </a:pPr>
            <a:r>
              <a:rPr lang="en-US" b="1" dirty="0">
                <a:solidFill>
                  <a:schemeClr val="bg1"/>
                </a:solidFill>
              </a:rPr>
              <a:t>January 2010         </a:t>
            </a:r>
          </a:p>
        </p:txBody>
      </p:sp>
      <p:pic>
        <p:nvPicPr>
          <p:cNvPr id="1035" name="Picture 19" descr="SPC Seal Clean"/>
          <p:cNvPicPr>
            <a:picLocks noChangeAspect="1" noChangeArrowheads="1"/>
          </p:cNvPicPr>
          <p:nvPr/>
        </p:nvPicPr>
        <p:blipFill>
          <a:blip r:embed="rId14" cstate="print"/>
          <a:srcRect/>
          <a:stretch>
            <a:fillRect/>
          </a:stretch>
        </p:blipFill>
        <p:spPr bwMode="auto">
          <a:xfrm>
            <a:off x="228600" y="152400"/>
            <a:ext cx="1143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97"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000099"/>
          </a:solidFill>
          <a:latin typeface="+mj-lt"/>
          <a:ea typeface="+mj-ea"/>
          <a:cs typeface="+mj-cs"/>
        </a:defRPr>
      </a:lvl1pPr>
      <a:lvl2pPr algn="ctr" rtl="0" eaLnBrk="0" fontAlgn="base" hangingPunct="0">
        <a:spcBef>
          <a:spcPct val="0"/>
        </a:spcBef>
        <a:spcAft>
          <a:spcPct val="0"/>
        </a:spcAft>
        <a:defRPr sz="4400">
          <a:solidFill>
            <a:srgbClr val="000099"/>
          </a:solidFill>
          <a:latin typeface="Georgia" pitchFamily="18" charset="0"/>
        </a:defRPr>
      </a:lvl2pPr>
      <a:lvl3pPr algn="ctr" rtl="0" eaLnBrk="0" fontAlgn="base" hangingPunct="0">
        <a:spcBef>
          <a:spcPct val="0"/>
        </a:spcBef>
        <a:spcAft>
          <a:spcPct val="0"/>
        </a:spcAft>
        <a:defRPr sz="4400">
          <a:solidFill>
            <a:srgbClr val="000099"/>
          </a:solidFill>
          <a:latin typeface="Georgia" pitchFamily="18" charset="0"/>
        </a:defRPr>
      </a:lvl3pPr>
      <a:lvl4pPr algn="ctr" rtl="0" eaLnBrk="0" fontAlgn="base" hangingPunct="0">
        <a:spcBef>
          <a:spcPct val="0"/>
        </a:spcBef>
        <a:spcAft>
          <a:spcPct val="0"/>
        </a:spcAft>
        <a:defRPr sz="4400">
          <a:solidFill>
            <a:srgbClr val="000099"/>
          </a:solidFill>
          <a:latin typeface="Georgia" pitchFamily="18" charset="0"/>
        </a:defRPr>
      </a:lvl4pPr>
      <a:lvl5pPr algn="ctr" rtl="0" eaLnBrk="0" fontAlgn="base" hangingPunct="0">
        <a:spcBef>
          <a:spcPct val="0"/>
        </a:spcBef>
        <a:spcAft>
          <a:spcPct val="0"/>
        </a:spcAft>
        <a:defRPr sz="4400">
          <a:solidFill>
            <a:srgbClr val="000099"/>
          </a:solidFill>
          <a:latin typeface="Georgia" pitchFamily="18"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p:titleStyle>
    <p:bodyStyle>
      <a:lvl1pPr marL="342900" indent="-342900" algn="l" rtl="0" eaLnBrk="0" fontAlgn="base" hangingPunct="0">
        <a:spcBef>
          <a:spcPct val="20000"/>
        </a:spcBef>
        <a:spcAft>
          <a:spcPct val="0"/>
        </a:spcAft>
        <a:buClr>
          <a:srgbClr val="000099"/>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Font typeface="Wingdings" pitchFamily="2" charset="2"/>
        <a:buChar char="Ø"/>
        <a:defRPr sz="2800">
          <a:solidFill>
            <a:schemeClr val="tx1"/>
          </a:solidFill>
          <a:latin typeface="+mn-lt"/>
        </a:defRPr>
      </a:lvl2pPr>
      <a:lvl3pPr marL="1143000" indent="-228600" algn="l" rtl="0" eaLnBrk="0" fontAlgn="base" hangingPunct="0">
        <a:spcBef>
          <a:spcPct val="20000"/>
        </a:spcBef>
        <a:spcAft>
          <a:spcPct val="0"/>
        </a:spcAft>
        <a:buClr>
          <a:srgbClr val="000099"/>
        </a:buClr>
        <a:buFont typeface="Wingdings" pitchFamily="2" charset="2"/>
        <a:buChar char="Ø"/>
        <a:defRPr sz="2400">
          <a:solidFill>
            <a:schemeClr val="tx1"/>
          </a:solidFill>
          <a:latin typeface="+mn-lt"/>
        </a:defRPr>
      </a:lvl3pPr>
      <a:lvl4pPr marL="1600200" indent="-228600" algn="l" rtl="0" eaLnBrk="0" fontAlgn="base" hangingPunct="0">
        <a:spcBef>
          <a:spcPct val="20000"/>
        </a:spcBef>
        <a:spcAft>
          <a:spcPct val="0"/>
        </a:spcAft>
        <a:buClr>
          <a:srgbClr val="000099"/>
        </a:buClr>
        <a:buFont typeface="Wingdings" pitchFamily="2" charset="2"/>
        <a:buChar char="Ø"/>
        <a:defRPr sz="2000">
          <a:solidFill>
            <a:schemeClr val="tx1"/>
          </a:solidFill>
          <a:latin typeface="+mn-lt"/>
        </a:defRPr>
      </a:lvl4pPr>
      <a:lvl5pPr marL="2057400" indent="-228600" algn="l" rtl="0" eaLnBrk="0" fontAlgn="base" hangingPunct="0">
        <a:spcBef>
          <a:spcPct val="20000"/>
        </a:spcBef>
        <a:spcAft>
          <a:spcPct val="0"/>
        </a:spcAft>
        <a:buClr>
          <a:srgbClr val="000099"/>
        </a:buClr>
        <a:buFont typeface="Wingdings" pitchFamily="2" charset="2"/>
        <a:buChar char="Ø"/>
        <a:defRPr sz="2000">
          <a:solidFill>
            <a:schemeClr val="tx1"/>
          </a:solidFill>
          <a:latin typeface="+mn-lt"/>
        </a:defRPr>
      </a:lvl5pPr>
      <a:lvl6pPr marL="25146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6pPr>
      <a:lvl7pPr marL="29718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7pPr>
      <a:lvl8pPr marL="34290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8pPr>
      <a:lvl9pPr marL="38862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00200" y="304800"/>
            <a:ext cx="7010400" cy="1020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000099"/>
          </a:solidFill>
          <a:latin typeface="Arial" charset="0"/>
          <a:ea typeface="+mj-ea"/>
          <a:cs typeface="+mj-cs"/>
        </a:defRPr>
      </a:lvl1pPr>
      <a:lvl2pPr algn="ctr" rtl="0" eaLnBrk="0" fontAlgn="base" hangingPunct="0">
        <a:spcBef>
          <a:spcPct val="0"/>
        </a:spcBef>
        <a:spcAft>
          <a:spcPct val="0"/>
        </a:spcAft>
        <a:defRPr sz="4400">
          <a:solidFill>
            <a:srgbClr val="000099"/>
          </a:solidFill>
          <a:latin typeface="Arial" charset="0"/>
        </a:defRPr>
      </a:lvl2pPr>
      <a:lvl3pPr algn="ctr" rtl="0" eaLnBrk="0" fontAlgn="base" hangingPunct="0">
        <a:spcBef>
          <a:spcPct val="0"/>
        </a:spcBef>
        <a:spcAft>
          <a:spcPct val="0"/>
        </a:spcAft>
        <a:defRPr sz="4400">
          <a:solidFill>
            <a:srgbClr val="000099"/>
          </a:solidFill>
          <a:latin typeface="Arial" charset="0"/>
        </a:defRPr>
      </a:lvl3pPr>
      <a:lvl4pPr algn="ctr" rtl="0" eaLnBrk="0" fontAlgn="base" hangingPunct="0">
        <a:spcBef>
          <a:spcPct val="0"/>
        </a:spcBef>
        <a:spcAft>
          <a:spcPct val="0"/>
        </a:spcAft>
        <a:defRPr sz="4400">
          <a:solidFill>
            <a:srgbClr val="000099"/>
          </a:solidFill>
          <a:latin typeface="Arial" charset="0"/>
        </a:defRPr>
      </a:lvl4pPr>
      <a:lvl5pPr algn="ctr" rtl="0" eaLnBrk="0" fontAlgn="base" hangingPunct="0">
        <a:spcBef>
          <a:spcPct val="0"/>
        </a:spcBef>
        <a:spcAft>
          <a:spcPct val="0"/>
        </a:spcAft>
        <a:defRPr sz="4400">
          <a:solidFill>
            <a:srgbClr val="000099"/>
          </a:solidFill>
          <a:latin typeface="Arial" charset="0"/>
        </a:defRPr>
      </a:lvl5pPr>
      <a:lvl6pPr marL="457200" algn="ctr" rtl="0" fontAlgn="base">
        <a:spcBef>
          <a:spcPct val="0"/>
        </a:spcBef>
        <a:spcAft>
          <a:spcPct val="0"/>
        </a:spcAft>
        <a:defRPr sz="4400">
          <a:solidFill>
            <a:srgbClr val="000099"/>
          </a:solidFill>
          <a:latin typeface="Arial" charset="0"/>
        </a:defRPr>
      </a:lvl6pPr>
      <a:lvl7pPr marL="914400" algn="ctr" rtl="0" fontAlgn="base">
        <a:spcBef>
          <a:spcPct val="0"/>
        </a:spcBef>
        <a:spcAft>
          <a:spcPct val="0"/>
        </a:spcAft>
        <a:defRPr sz="4400">
          <a:solidFill>
            <a:srgbClr val="000099"/>
          </a:solidFill>
          <a:latin typeface="Arial" charset="0"/>
        </a:defRPr>
      </a:lvl7pPr>
      <a:lvl8pPr marL="1371600" algn="ctr" rtl="0" fontAlgn="base">
        <a:spcBef>
          <a:spcPct val="0"/>
        </a:spcBef>
        <a:spcAft>
          <a:spcPct val="0"/>
        </a:spcAft>
        <a:defRPr sz="4400">
          <a:solidFill>
            <a:srgbClr val="000099"/>
          </a:solidFill>
          <a:latin typeface="Arial" charset="0"/>
        </a:defRPr>
      </a:lvl8pPr>
      <a:lvl9pPr marL="1828800" algn="ctr" rtl="0" fontAlgn="base">
        <a:spcBef>
          <a:spcPct val="0"/>
        </a:spcBef>
        <a:spcAft>
          <a:spcPct val="0"/>
        </a:spcAft>
        <a:defRPr sz="4400">
          <a:solidFill>
            <a:srgbClr val="000099"/>
          </a:solidFill>
          <a:latin typeface="Arial" charset="0"/>
        </a:defRPr>
      </a:lvl9pPr>
    </p:titleStyle>
    <p:bodyStyle>
      <a:lvl1pPr marL="342900" indent="-342900" algn="l" rtl="0" eaLnBrk="0" fontAlgn="base" hangingPunct="0">
        <a:spcBef>
          <a:spcPct val="20000"/>
        </a:spcBef>
        <a:spcAft>
          <a:spcPct val="0"/>
        </a:spcAft>
        <a:buClr>
          <a:srgbClr val="000099"/>
        </a:buClr>
        <a:buFont typeface="Wingdings" pitchFamily="2" charset="2"/>
        <a:buChar char="Ø"/>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lr>
          <a:srgbClr val="000099"/>
        </a:buClr>
        <a:buFont typeface="Wingdings" pitchFamily="2" charset="2"/>
        <a:buChar char="Ø"/>
        <a:defRPr sz="2800">
          <a:solidFill>
            <a:schemeClr val="tx1"/>
          </a:solidFill>
          <a:latin typeface="Arial" charset="0"/>
        </a:defRPr>
      </a:lvl2pPr>
      <a:lvl3pPr marL="1143000" indent="-228600" algn="l" rtl="0" eaLnBrk="0" fontAlgn="base" hangingPunct="0">
        <a:spcBef>
          <a:spcPct val="20000"/>
        </a:spcBef>
        <a:spcAft>
          <a:spcPct val="0"/>
        </a:spcAft>
        <a:buClr>
          <a:srgbClr val="000099"/>
        </a:buClr>
        <a:buFont typeface="Wingdings" pitchFamily="2" charset="2"/>
        <a:buChar char="Ø"/>
        <a:defRPr sz="2400">
          <a:solidFill>
            <a:schemeClr val="tx1"/>
          </a:solidFill>
          <a:latin typeface="Arial" charset="0"/>
        </a:defRPr>
      </a:lvl3pPr>
      <a:lvl4pPr marL="1600200" indent="-228600" algn="l" rtl="0" eaLnBrk="0" fontAlgn="base" hangingPunct="0">
        <a:spcBef>
          <a:spcPct val="20000"/>
        </a:spcBef>
        <a:spcAft>
          <a:spcPct val="0"/>
        </a:spcAft>
        <a:buClr>
          <a:srgbClr val="000099"/>
        </a:buClr>
        <a:buFont typeface="Wingdings" pitchFamily="2" charset="2"/>
        <a:buChar char="Ø"/>
        <a:defRPr sz="2000">
          <a:solidFill>
            <a:schemeClr val="tx1"/>
          </a:solidFill>
          <a:latin typeface="Arial" charset="0"/>
        </a:defRPr>
      </a:lvl4pPr>
      <a:lvl5pPr marL="2057400" indent="-228600" algn="l" rtl="0" eaLnBrk="0" fontAlgn="base" hangingPunct="0">
        <a:spcBef>
          <a:spcPct val="20000"/>
        </a:spcBef>
        <a:spcAft>
          <a:spcPct val="0"/>
        </a:spcAft>
        <a:buClr>
          <a:srgbClr val="000099"/>
        </a:buClr>
        <a:buFont typeface="Wingdings" pitchFamily="2" charset="2"/>
        <a:buChar char="Ø"/>
        <a:defRPr sz="2000">
          <a:solidFill>
            <a:schemeClr val="tx1"/>
          </a:solidFill>
          <a:latin typeface="Arial" charset="0"/>
        </a:defRPr>
      </a:lvl5pPr>
      <a:lvl6pPr marL="25146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6pPr>
      <a:lvl7pPr marL="29718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7pPr>
      <a:lvl8pPr marL="34290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8pPr>
      <a:lvl9pPr marL="3886200" indent="-228600" algn="l" rtl="0" fontAlgn="base">
        <a:spcBef>
          <a:spcPct val="20000"/>
        </a:spcBef>
        <a:spcAft>
          <a:spcPct val="0"/>
        </a:spcAft>
        <a:buClr>
          <a:srgbClr val="000099"/>
        </a:buClr>
        <a:buFont typeface="Wingdings" pitchFamily="2" charset="2"/>
        <a:buChar char="Ø"/>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533400" y="3886200"/>
            <a:ext cx="7848600" cy="1752600"/>
          </a:xfrm>
        </p:spPr>
        <p:txBody>
          <a:bodyPr/>
          <a:lstStyle/>
          <a:p>
            <a:pPr eaLnBrk="1" hangingPunct="1">
              <a:spcBef>
                <a:spcPct val="0"/>
              </a:spcBef>
            </a:pPr>
            <a:r>
              <a:rPr lang="en-US" smtClean="0"/>
              <a:t>College of Nursing</a:t>
            </a:r>
          </a:p>
        </p:txBody>
      </p:sp>
      <p:sp>
        <p:nvSpPr>
          <p:cNvPr id="6147" name="Text Box 4"/>
          <p:cNvSpPr txBox="1">
            <a:spLocks noChangeArrowheads="1"/>
          </p:cNvSpPr>
          <p:nvPr/>
        </p:nvSpPr>
        <p:spPr bwMode="auto">
          <a:xfrm>
            <a:off x="3657600" y="5791200"/>
            <a:ext cx="5105400" cy="762000"/>
          </a:xfrm>
          <a:prstGeom prst="rect">
            <a:avLst/>
          </a:prstGeom>
          <a:noFill/>
          <a:ln w="9525">
            <a:noFill/>
            <a:miter lim="800000"/>
            <a:headEnd/>
            <a:tailEnd/>
          </a:ln>
        </p:spPr>
        <p:txBody>
          <a:bodyPr>
            <a:spAutoFit/>
          </a:bodyPr>
          <a:lstStyle/>
          <a:p>
            <a:pPr algn="r">
              <a:spcBef>
                <a:spcPct val="50000"/>
              </a:spcBef>
            </a:pPr>
            <a:r>
              <a:rPr lang="en-US" sz="4400" b="1">
                <a:solidFill>
                  <a:schemeClr val="bg1"/>
                </a:solidFill>
                <a:latin typeface="Georgia" pitchFamily="18" charset="0"/>
              </a:rPr>
              <a:t>January 2011</a:t>
            </a:r>
          </a:p>
        </p:txBody>
      </p:sp>
      <p:sp>
        <p:nvSpPr>
          <p:cNvPr id="6148" name="Rectangle 6"/>
          <p:cNvSpPr>
            <a:spLocks noChangeArrowheads="1"/>
          </p:cNvSpPr>
          <p:nvPr/>
        </p:nvSpPr>
        <p:spPr bwMode="auto">
          <a:xfrm>
            <a:off x="228600" y="1981200"/>
            <a:ext cx="8610600" cy="1219200"/>
          </a:xfrm>
          <a:prstGeom prst="rect">
            <a:avLst/>
          </a:prstGeom>
          <a:noFill/>
          <a:ln w="9525">
            <a:noFill/>
            <a:miter lim="800000"/>
            <a:headEnd/>
            <a:tailEnd/>
          </a:ln>
        </p:spPr>
        <p:txBody>
          <a:bodyPr/>
          <a:lstStyle/>
          <a:p>
            <a:pPr algn="ctr">
              <a:lnSpc>
                <a:spcPct val="80000"/>
              </a:lnSpc>
              <a:spcBef>
                <a:spcPct val="20000"/>
              </a:spcBef>
              <a:buClr>
                <a:srgbClr val="000099"/>
              </a:buClr>
              <a:buFont typeface="Wingdings" pitchFamily="2" charset="2"/>
              <a:buNone/>
            </a:pPr>
            <a:endParaRPr lang="en-US" sz="3000" b="1"/>
          </a:p>
          <a:p>
            <a:pPr algn="ctr">
              <a:lnSpc>
                <a:spcPct val="80000"/>
              </a:lnSpc>
              <a:spcBef>
                <a:spcPct val="20000"/>
              </a:spcBef>
              <a:buClr>
                <a:srgbClr val="000099"/>
              </a:buClr>
            </a:pPr>
            <a:r>
              <a:rPr lang="en-US" sz="3600">
                <a:solidFill>
                  <a:srgbClr val="000099"/>
                </a:solidFill>
                <a:latin typeface="Georgia" pitchFamily="18" charset="0"/>
              </a:rPr>
              <a:t>Best Practices for </a:t>
            </a:r>
          </a:p>
          <a:p>
            <a:pPr algn="ctr">
              <a:lnSpc>
                <a:spcPct val="80000"/>
              </a:lnSpc>
              <a:spcBef>
                <a:spcPct val="20000"/>
              </a:spcBef>
              <a:buClr>
                <a:srgbClr val="000099"/>
              </a:buClr>
            </a:pPr>
            <a:r>
              <a:rPr lang="en-US" sz="3600">
                <a:solidFill>
                  <a:srgbClr val="000099"/>
                </a:solidFill>
                <a:latin typeface="Georgia" pitchFamily="18" charset="0"/>
              </a:rPr>
              <a:t>Writing Objective Test Items</a:t>
            </a:r>
          </a:p>
          <a:p>
            <a:pPr algn="ctr">
              <a:lnSpc>
                <a:spcPct val="80000"/>
              </a:lnSpc>
              <a:spcBef>
                <a:spcPct val="20000"/>
              </a:spcBef>
              <a:buClr>
                <a:srgbClr val="000099"/>
              </a:buClr>
            </a:pPr>
            <a:endParaRPr lang="en-US" sz="3600">
              <a:solidFill>
                <a:srgbClr val="000099"/>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a:r>
              <a:rPr lang="en-US" smtClean="0"/>
              <a:t>Conduct the Job Analysis</a:t>
            </a:r>
          </a:p>
        </p:txBody>
      </p:sp>
      <p:sp>
        <p:nvSpPr>
          <p:cNvPr id="15363" name="Content Placeholder 2"/>
          <p:cNvSpPr>
            <a:spLocks noGrp="1"/>
          </p:cNvSpPr>
          <p:nvPr>
            <p:ph idx="1"/>
          </p:nvPr>
        </p:nvSpPr>
        <p:spPr/>
        <p:txBody>
          <a:bodyPr/>
          <a:lstStyle/>
          <a:p>
            <a:pPr>
              <a:buFont typeface="Wingdings" pitchFamily="2" charset="2"/>
              <a:buChar char="§"/>
            </a:pPr>
            <a:r>
              <a:rPr lang="en-US" sz="2800" smtClean="0"/>
              <a:t>The primary purpose of a role delineation study or job analysis is to provide a strong linkage between competencies necessary for successful performance on the job and the content on the test.</a:t>
            </a:r>
          </a:p>
          <a:p>
            <a:pPr>
              <a:buFont typeface="Wingdings" pitchFamily="2" charset="2"/>
              <a:buChar char="§"/>
            </a:pPr>
            <a:r>
              <a:rPr lang="en-US" sz="2800" smtClean="0"/>
              <a:t>This work has already been conducted by the National Council Licensure Examination for Registered Nurses </a:t>
            </a:r>
            <a:r>
              <a:rPr lang="en-US" sz="1800" i="1" smtClean="0"/>
              <a:t>[See Report of Findings from the 2008 RN Practice Analysis: Linking the NCLEX-RN® Examination to Practice, NCSBN, 2009]</a:t>
            </a:r>
            <a:endParaRPr lang="en-US" sz="1800" smtClean="0"/>
          </a:p>
          <a:p>
            <a:endParaRPr lang="en-US" smtClean="0"/>
          </a:p>
        </p:txBody>
      </p:sp>
      <p:sp>
        <p:nvSpPr>
          <p:cNvPr id="15364" name="Date Placeholder 3"/>
          <p:cNvSpPr>
            <a:spLocks noGrp="1"/>
          </p:cNvSpPr>
          <p:nvPr>
            <p:ph type="dt" sz="quarter" idx="10"/>
          </p:nvPr>
        </p:nvSpPr>
        <p:spPr>
          <a:noFill/>
        </p:spPr>
        <p:txBody>
          <a:bodyPr/>
          <a:lstStyle/>
          <a:p>
            <a:r>
              <a:rPr lang="en-US"/>
              <a:t>January 7. 2011</a:t>
            </a:r>
          </a:p>
        </p:txBody>
      </p:sp>
      <p:sp>
        <p:nvSpPr>
          <p:cNvPr id="15365" name="Footer Placeholder 4"/>
          <p:cNvSpPr>
            <a:spLocks noGrp="1"/>
          </p:cNvSpPr>
          <p:nvPr>
            <p:ph type="ftr" sz="quarter" idx="11"/>
          </p:nvPr>
        </p:nvSpPr>
        <p:spPr>
          <a:noFill/>
        </p:spPr>
        <p:txBody>
          <a:bodyPr/>
          <a:lstStyle/>
          <a:p>
            <a:r>
              <a:rPr lang="en-US" smtClean="0"/>
              <a:t>Academic Effectiveness and Assessment </a:t>
            </a:r>
          </a:p>
        </p:txBody>
      </p:sp>
      <p:sp>
        <p:nvSpPr>
          <p:cNvPr id="15366" name="Slide Number Placeholder 5"/>
          <p:cNvSpPr>
            <a:spLocks noGrp="1"/>
          </p:cNvSpPr>
          <p:nvPr>
            <p:ph type="sldNum" sz="quarter" idx="12"/>
          </p:nvPr>
        </p:nvSpPr>
        <p:spPr>
          <a:noFill/>
        </p:spPr>
        <p:txBody>
          <a:bodyPr/>
          <a:lstStyle/>
          <a:p>
            <a:fld id="{1F5F571E-2A1A-4F05-BE6C-0FFFED6A6DD4}"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a:r>
              <a:rPr lang="en-US" smtClean="0"/>
              <a:t>Create Test Specifications</a:t>
            </a:r>
          </a:p>
        </p:txBody>
      </p:sp>
      <p:sp>
        <p:nvSpPr>
          <p:cNvPr id="16387" name="Content Placeholder 2"/>
          <p:cNvSpPr>
            <a:spLocks noGrp="1"/>
          </p:cNvSpPr>
          <p:nvPr>
            <p:ph idx="1"/>
          </p:nvPr>
        </p:nvSpPr>
        <p:spPr/>
        <p:txBody>
          <a:bodyPr/>
          <a:lstStyle/>
          <a:p>
            <a:pPr>
              <a:buFont typeface="Wingdings" pitchFamily="2" charset="2"/>
              <a:buChar char="§"/>
            </a:pPr>
            <a:r>
              <a:rPr lang="en-US" dirty="0" smtClean="0"/>
              <a:t>Test specifications are essentially the ‘blue print’ used to create the test.</a:t>
            </a:r>
          </a:p>
          <a:p>
            <a:pPr>
              <a:buFont typeface="Wingdings" pitchFamily="2" charset="2"/>
              <a:buChar char="§"/>
            </a:pPr>
            <a:r>
              <a:rPr lang="en-US" dirty="0" smtClean="0"/>
              <a:t>Test specifications operationalize the competencies that are being assessed.</a:t>
            </a:r>
          </a:p>
          <a:p>
            <a:pPr>
              <a:buFont typeface="Wingdings" pitchFamily="2" charset="2"/>
              <a:buChar char="§"/>
            </a:pPr>
            <a:r>
              <a:rPr lang="en-US" dirty="0" smtClean="0"/>
              <a:t>NCLEX-RN® Examination has established test </a:t>
            </a:r>
            <a:r>
              <a:rPr lang="en-US" dirty="0" smtClean="0"/>
              <a:t>specifications.  </a:t>
            </a:r>
            <a:r>
              <a:rPr lang="en-US" sz="1800" dirty="0" smtClean="0"/>
              <a:t>[See 2010 NCLEX-RN</a:t>
            </a:r>
            <a:r>
              <a:rPr lang="en-US" sz="1800" baseline="30000" dirty="0" smtClean="0"/>
              <a:t>® </a:t>
            </a:r>
            <a:r>
              <a:rPr lang="en-US" sz="1800" dirty="0" smtClean="0"/>
              <a:t>Detailed Test Plan, April 2010, Item Writer/Item Reviewer/Nurse Educator Version]</a:t>
            </a:r>
          </a:p>
        </p:txBody>
      </p:sp>
      <p:sp>
        <p:nvSpPr>
          <p:cNvPr id="16388" name="Date Placeholder 3"/>
          <p:cNvSpPr>
            <a:spLocks noGrp="1"/>
          </p:cNvSpPr>
          <p:nvPr>
            <p:ph type="dt" sz="quarter" idx="10"/>
          </p:nvPr>
        </p:nvSpPr>
        <p:spPr>
          <a:noFill/>
        </p:spPr>
        <p:txBody>
          <a:bodyPr/>
          <a:lstStyle/>
          <a:p>
            <a:r>
              <a:rPr lang="en-US"/>
              <a:t>January 7. 2011</a:t>
            </a:r>
          </a:p>
        </p:txBody>
      </p:sp>
      <p:sp>
        <p:nvSpPr>
          <p:cNvPr id="16389" name="Footer Placeholder 4"/>
          <p:cNvSpPr>
            <a:spLocks noGrp="1"/>
          </p:cNvSpPr>
          <p:nvPr>
            <p:ph type="ftr" sz="quarter" idx="11"/>
          </p:nvPr>
        </p:nvSpPr>
        <p:spPr>
          <a:noFill/>
        </p:spPr>
        <p:txBody>
          <a:bodyPr/>
          <a:lstStyle/>
          <a:p>
            <a:r>
              <a:rPr lang="en-US" smtClean="0"/>
              <a:t>Academic Effectiveness and Assessment </a:t>
            </a:r>
          </a:p>
        </p:txBody>
      </p:sp>
      <p:sp>
        <p:nvSpPr>
          <p:cNvPr id="16390" name="Slide Number Placeholder 5"/>
          <p:cNvSpPr>
            <a:spLocks noGrp="1"/>
          </p:cNvSpPr>
          <p:nvPr>
            <p:ph type="sldNum" sz="quarter" idx="12"/>
          </p:nvPr>
        </p:nvSpPr>
        <p:spPr>
          <a:noFill/>
        </p:spPr>
        <p:txBody>
          <a:bodyPr/>
          <a:lstStyle/>
          <a:p>
            <a:fld id="{5DFEC66D-7285-4D7A-9A38-BD51B5314437}"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n-US" smtClean="0"/>
              <a:t>Create Test Specifications</a:t>
            </a:r>
          </a:p>
        </p:txBody>
      </p:sp>
      <p:sp>
        <p:nvSpPr>
          <p:cNvPr id="17411" name="Content Placeholder 2"/>
          <p:cNvSpPr>
            <a:spLocks noGrp="1"/>
          </p:cNvSpPr>
          <p:nvPr>
            <p:ph idx="1"/>
          </p:nvPr>
        </p:nvSpPr>
        <p:spPr/>
        <p:txBody>
          <a:bodyPr/>
          <a:lstStyle/>
          <a:p>
            <a:endParaRPr lang="en-US" smtClean="0"/>
          </a:p>
        </p:txBody>
      </p:sp>
      <p:sp>
        <p:nvSpPr>
          <p:cNvPr id="17412" name="Date Placeholder 3"/>
          <p:cNvSpPr>
            <a:spLocks noGrp="1"/>
          </p:cNvSpPr>
          <p:nvPr>
            <p:ph type="dt" sz="quarter" idx="10"/>
          </p:nvPr>
        </p:nvSpPr>
        <p:spPr>
          <a:noFill/>
        </p:spPr>
        <p:txBody>
          <a:bodyPr/>
          <a:lstStyle/>
          <a:p>
            <a:r>
              <a:rPr lang="en-US"/>
              <a:t>January 7. 2011</a:t>
            </a:r>
          </a:p>
        </p:txBody>
      </p:sp>
      <p:sp>
        <p:nvSpPr>
          <p:cNvPr id="17413" name="Footer Placeholder 4"/>
          <p:cNvSpPr>
            <a:spLocks noGrp="1"/>
          </p:cNvSpPr>
          <p:nvPr>
            <p:ph type="ftr" sz="quarter" idx="11"/>
          </p:nvPr>
        </p:nvSpPr>
        <p:spPr>
          <a:noFill/>
        </p:spPr>
        <p:txBody>
          <a:bodyPr/>
          <a:lstStyle/>
          <a:p>
            <a:r>
              <a:rPr lang="en-US" smtClean="0"/>
              <a:t>Academic Effectiveness and Assessment </a:t>
            </a:r>
          </a:p>
        </p:txBody>
      </p:sp>
      <p:sp>
        <p:nvSpPr>
          <p:cNvPr id="17414" name="Slide Number Placeholder 5"/>
          <p:cNvSpPr>
            <a:spLocks noGrp="1"/>
          </p:cNvSpPr>
          <p:nvPr>
            <p:ph type="sldNum" sz="quarter" idx="12"/>
          </p:nvPr>
        </p:nvSpPr>
        <p:spPr>
          <a:noFill/>
        </p:spPr>
        <p:txBody>
          <a:bodyPr/>
          <a:lstStyle/>
          <a:p>
            <a:fld id="{C836EFBC-0C71-4FEC-A132-DFE66F22D041}" type="slidenum">
              <a:rPr lang="en-US" smtClean="0"/>
              <a:pPr/>
              <a:t>12</a:t>
            </a:fld>
            <a:endParaRPr lang="en-US" smtClean="0"/>
          </a:p>
        </p:txBody>
      </p:sp>
      <p:pic>
        <p:nvPicPr>
          <p:cNvPr id="17415" name="Picture 2"/>
          <p:cNvPicPr>
            <a:picLocks noChangeAspect="1" noChangeArrowheads="1"/>
          </p:cNvPicPr>
          <p:nvPr/>
        </p:nvPicPr>
        <p:blipFill>
          <a:blip r:embed="rId2" cstate="print"/>
          <a:srcRect/>
          <a:stretch>
            <a:fillRect/>
          </a:stretch>
        </p:blipFill>
        <p:spPr bwMode="auto">
          <a:xfrm>
            <a:off x="152400" y="1295400"/>
            <a:ext cx="8686800" cy="504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a:r>
              <a:rPr lang="en-US" smtClean="0"/>
              <a:t>Create Test Specifications</a:t>
            </a:r>
          </a:p>
        </p:txBody>
      </p:sp>
      <p:sp>
        <p:nvSpPr>
          <p:cNvPr id="18435" name="Date Placeholder 3"/>
          <p:cNvSpPr>
            <a:spLocks noGrp="1"/>
          </p:cNvSpPr>
          <p:nvPr>
            <p:ph type="dt" sz="quarter" idx="10"/>
          </p:nvPr>
        </p:nvSpPr>
        <p:spPr>
          <a:noFill/>
        </p:spPr>
        <p:txBody>
          <a:bodyPr/>
          <a:lstStyle/>
          <a:p>
            <a:r>
              <a:rPr lang="en-US"/>
              <a:t>January 7. 2011</a:t>
            </a:r>
          </a:p>
        </p:txBody>
      </p:sp>
      <p:sp>
        <p:nvSpPr>
          <p:cNvPr id="18436" name="Footer Placeholder 4"/>
          <p:cNvSpPr>
            <a:spLocks noGrp="1"/>
          </p:cNvSpPr>
          <p:nvPr>
            <p:ph type="ftr" sz="quarter" idx="11"/>
          </p:nvPr>
        </p:nvSpPr>
        <p:spPr>
          <a:noFill/>
        </p:spPr>
        <p:txBody>
          <a:bodyPr/>
          <a:lstStyle/>
          <a:p>
            <a:r>
              <a:rPr lang="en-US" smtClean="0"/>
              <a:t>Academic Effectiveness and Assessment </a:t>
            </a:r>
          </a:p>
        </p:txBody>
      </p:sp>
      <p:sp>
        <p:nvSpPr>
          <p:cNvPr id="18437" name="Slide Number Placeholder 5"/>
          <p:cNvSpPr>
            <a:spLocks noGrp="1"/>
          </p:cNvSpPr>
          <p:nvPr>
            <p:ph type="sldNum" sz="quarter" idx="12"/>
          </p:nvPr>
        </p:nvSpPr>
        <p:spPr>
          <a:noFill/>
        </p:spPr>
        <p:txBody>
          <a:bodyPr/>
          <a:lstStyle/>
          <a:p>
            <a:fld id="{1634A844-1548-4028-A1ED-0EDC60783DB6}" type="slidenum">
              <a:rPr lang="en-US" smtClean="0"/>
              <a:pPr/>
              <a:t>13</a:t>
            </a:fld>
            <a:endParaRPr lang="en-US" smtClean="0"/>
          </a:p>
        </p:txBody>
      </p:sp>
      <p:pic>
        <p:nvPicPr>
          <p:cNvPr id="18438" name="Picture 2"/>
          <p:cNvPicPr>
            <a:picLocks noChangeAspect="1" noChangeArrowheads="1"/>
          </p:cNvPicPr>
          <p:nvPr/>
        </p:nvPicPr>
        <p:blipFill>
          <a:blip r:embed="rId2" cstate="print"/>
          <a:srcRect/>
          <a:stretch>
            <a:fillRect/>
          </a:stretch>
        </p:blipFill>
        <p:spPr bwMode="auto">
          <a:xfrm>
            <a:off x="685800" y="1752600"/>
            <a:ext cx="8132763" cy="436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a:r>
              <a:rPr lang="en-US" smtClean="0"/>
              <a:t>Create Test Specifications</a:t>
            </a:r>
          </a:p>
        </p:txBody>
      </p:sp>
      <p:sp>
        <p:nvSpPr>
          <p:cNvPr id="19459" name="Content Placeholder 2"/>
          <p:cNvSpPr>
            <a:spLocks noGrp="1"/>
          </p:cNvSpPr>
          <p:nvPr>
            <p:ph idx="1"/>
          </p:nvPr>
        </p:nvSpPr>
        <p:spPr/>
        <p:txBody>
          <a:bodyPr/>
          <a:lstStyle/>
          <a:p>
            <a:endParaRPr lang="en-US" smtClean="0"/>
          </a:p>
        </p:txBody>
      </p:sp>
      <p:sp>
        <p:nvSpPr>
          <p:cNvPr id="19460" name="Date Placeholder 3"/>
          <p:cNvSpPr>
            <a:spLocks noGrp="1"/>
          </p:cNvSpPr>
          <p:nvPr>
            <p:ph type="dt" sz="quarter" idx="10"/>
          </p:nvPr>
        </p:nvSpPr>
        <p:spPr>
          <a:noFill/>
        </p:spPr>
        <p:txBody>
          <a:bodyPr/>
          <a:lstStyle/>
          <a:p>
            <a:r>
              <a:rPr lang="en-US"/>
              <a:t>January 7. 2011</a:t>
            </a:r>
          </a:p>
        </p:txBody>
      </p:sp>
      <p:sp>
        <p:nvSpPr>
          <p:cNvPr id="19461" name="Footer Placeholder 4"/>
          <p:cNvSpPr>
            <a:spLocks noGrp="1"/>
          </p:cNvSpPr>
          <p:nvPr>
            <p:ph type="ftr" sz="quarter" idx="11"/>
          </p:nvPr>
        </p:nvSpPr>
        <p:spPr>
          <a:noFill/>
        </p:spPr>
        <p:txBody>
          <a:bodyPr/>
          <a:lstStyle/>
          <a:p>
            <a:r>
              <a:rPr lang="en-US" smtClean="0"/>
              <a:t>Academic Effectiveness and Assessment </a:t>
            </a:r>
          </a:p>
        </p:txBody>
      </p:sp>
      <p:sp>
        <p:nvSpPr>
          <p:cNvPr id="19462" name="Slide Number Placeholder 5"/>
          <p:cNvSpPr>
            <a:spLocks noGrp="1"/>
          </p:cNvSpPr>
          <p:nvPr>
            <p:ph type="sldNum" sz="quarter" idx="12"/>
          </p:nvPr>
        </p:nvSpPr>
        <p:spPr>
          <a:noFill/>
        </p:spPr>
        <p:txBody>
          <a:bodyPr/>
          <a:lstStyle/>
          <a:p>
            <a:fld id="{C55E50AF-37DD-47E1-9F09-817F0BBD8F67}" type="slidenum">
              <a:rPr lang="en-US" smtClean="0"/>
              <a:pPr/>
              <a:t>14</a:t>
            </a:fld>
            <a:endParaRPr lang="en-US" smtClean="0"/>
          </a:p>
        </p:txBody>
      </p:sp>
      <p:pic>
        <p:nvPicPr>
          <p:cNvPr id="19463" name="Picture 3"/>
          <p:cNvPicPr>
            <a:picLocks noChangeAspect="1" noChangeArrowheads="1"/>
          </p:cNvPicPr>
          <p:nvPr/>
        </p:nvPicPr>
        <p:blipFill>
          <a:blip r:embed="rId2" cstate="print"/>
          <a:srcRect/>
          <a:stretch>
            <a:fillRect/>
          </a:stretch>
        </p:blipFill>
        <p:spPr bwMode="auto">
          <a:xfrm>
            <a:off x="228600" y="1371600"/>
            <a:ext cx="8686800" cy="4724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a:r>
              <a:rPr lang="en-US" smtClean="0"/>
              <a:t>Create Test Specifications</a:t>
            </a:r>
          </a:p>
        </p:txBody>
      </p:sp>
      <p:sp>
        <p:nvSpPr>
          <p:cNvPr id="20483" name="Content Placeholder 2"/>
          <p:cNvSpPr>
            <a:spLocks noGrp="1"/>
          </p:cNvSpPr>
          <p:nvPr>
            <p:ph idx="1"/>
          </p:nvPr>
        </p:nvSpPr>
        <p:spPr/>
        <p:txBody>
          <a:bodyPr/>
          <a:lstStyle/>
          <a:p>
            <a:pPr>
              <a:buFont typeface="Wingdings" pitchFamily="2" charset="2"/>
              <a:buNone/>
            </a:pPr>
            <a:r>
              <a:rPr lang="en-US" dirty="0" smtClean="0"/>
              <a:t>Test specifications: </a:t>
            </a:r>
          </a:p>
          <a:p>
            <a:pPr lvl="1">
              <a:buFont typeface="Wingdings" pitchFamily="2" charset="2"/>
              <a:buChar char="§"/>
            </a:pPr>
            <a:r>
              <a:rPr lang="en-US" dirty="0" smtClean="0"/>
              <a:t>Support the validity of the examination</a:t>
            </a:r>
          </a:p>
          <a:p>
            <a:pPr lvl="1">
              <a:buFont typeface="Wingdings" pitchFamily="2" charset="2"/>
              <a:buChar char="§"/>
            </a:pPr>
            <a:r>
              <a:rPr lang="en-US" dirty="0" smtClean="0"/>
              <a:t>Provide standardized content across administrations </a:t>
            </a:r>
          </a:p>
          <a:p>
            <a:pPr lvl="1">
              <a:buFont typeface="Wingdings" pitchFamily="2" charset="2"/>
              <a:buChar char="§"/>
            </a:pPr>
            <a:r>
              <a:rPr lang="en-US" dirty="0" smtClean="0"/>
              <a:t>Allow for </a:t>
            </a:r>
            <a:r>
              <a:rPr lang="en-US" dirty="0" err="1" smtClean="0"/>
              <a:t>subscores</a:t>
            </a:r>
            <a:r>
              <a:rPr lang="en-US" dirty="0" smtClean="0"/>
              <a:t> that can provide diagnostic feedback to students and administrators</a:t>
            </a:r>
          </a:p>
          <a:p>
            <a:pPr lvl="1">
              <a:buFont typeface="Wingdings" pitchFamily="2" charset="2"/>
              <a:buChar char="§"/>
            </a:pPr>
            <a:r>
              <a:rPr lang="en-US" dirty="0" smtClean="0"/>
              <a:t>Inform the student (and the item writers) of the required content</a:t>
            </a:r>
          </a:p>
          <a:p>
            <a:pPr>
              <a:buFont typeface="Wingdings" pitchFamily="2" charset="2"/>
              <a:buChar char="§"/>
            </a:pPr>
            <a:endParaRPr lang="en-US" dirty="0" smtClean="0"/>
          </a:p>
          <a:p>
            <a:pPr>
              <a:buFont typeface="Wingdings" pitchFamily="2" charset="2"/>
              <a:buChar char="§"/>
            </a:pPr>
            <a:endParaRPr lang="en-US" dirty="0" smtClean="0"/>
          </a:p>
        </p:txBody>
      </p:sp>
      <p:sp>
        <p:nvSpPr>
          <p:cNvPr id="20484" name="Date Placeholder 3"/>
          <p:cNvSpPr>
            <a:spLocks noGrp="1"/>
          </p:cNvSpPr>
          <p:nvPr>
            <p:ph type="dt" sz="quarter" idx="10"/>
          </p:nvPr>
        </p:nvSpPr>
        <p:spPr>
          <a:noFill/>
        </p:spPr>
        <p:txBody>
          <a:bodyPr/>
          <a:lstStyle/>
          <a:p>
            <a:r>
              <a:rPr lang="en-US"/>
              <a:t>January 7. 2011</a:t>
            </a:r>
          </a:p>
        </p:txBody>
      </p:sp>
      <p:sp>
        <p:nvSpPr>
          <p:cNvPr id="20485" name="Footer Placeholder 4"/>
          <p:cNvSpPr>
            <a:spLocks noGrp="1"/>
          </p:cNvSpPr>
          <p:nvPr>
            <p:ph type="ftr" sz="quarter" idx="11"/>
          </p:nvPr>
        </p:nvSpPr>
        <p:spPr>
          <a:noFill/>
        </p:spPr>
        <p:txBody>
          <a:bodyPr/>
          <a:lstStyle/>
          <a:p>
            <a:r>
              <a:rPr lang="en-US" smtClean="0"/>
              <a:t>Academic Effectiveness and Assessment </a:t>
            </a:r>
          </a:p>
        </p:txBody>
      </p:sp>
      <p:sp>
        <p:nvSpPr>
          <p:cNvPr id="20486" name="Slide Number Placeholder 5"/>
          <p:cNvSpPr>
            <a:spLocks noGrp="1"/>
          </p:cNvSpPr>
          <p:nvPr>
            <p:ph type="sldNum" sz="quarter" idx="12"/>
          </p:nvPr>
        </p:nvSpPr>
        <p:spPr>
          <a:noFill/>
        </p:spPr>
        <p:txBody>
          <a:bodyPr/>
          <a:lstStyle/>
          <a:p>
            <a:fld id="{88F96614-B1DA-4C0C-99EE-7BCBB0D8A9E8}"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a:r>
              <a:rPr lang="en-US" smtClean="0"/>
              <a:t>Item Development</a:t>
            </a:r>
          </a:p>
        </p:txBody>
      </p:sp>
      <p:sp>
        <p:nvSpPr>
          <p:cNvPr id="21507" name="Content Placeholder 2"/>
          <p:cNvSpPr>
            <a:spLocks noGrp="1"/>
          </p:cNvSpPr>
          <p:nvPr>
            <p:ph idx="1"/>
          </p:nvPr>
        </p:nvSpPr>
        <p:spPr/>
        <p:txBody>
          <a:bodyPr/>
          <a:lstStyle/>
          <a:p>
            <a:pPr>
              <a:buFont typeface="Wingdings" pitchFamily="2" charset="2"/>
              <a:buChar char="§"/>
            </a:pPr>
            <a:r>
              <a:rPr lang="en-US" smtClean="0"/>
              <a:t>After developing the test specifications, item development can begin.</a:t>
            </a:r>
          </a:p>
          <a:p>
            <a:pPr>
              <a:buFont typeface="Wingdings" pitchFamily="2" charset="2"/>
              <a:buChar char="§"/>
            </a:pPr>
            <a:endParaRPr lang="en-US" smtClean="0"/>
          </a:p>
          <a:p>
            <a:pPr>
              <a:buFont typeface="Wingdings" pitchFamily="2" charset="2"/>
              <a:buChar char="§"/>
            </a:pPr>
            <a:r>
              <a:rPr lang="en-US" smtClean="0"/>
              <a:t>The focus on the remaining presentation will be on creating ‘appropriate’ objective items.</a:t>
            </a:r>
          </a:p>
        </p:txBody>
      </p:sp>
      <p:sp>
        <p:nvSpPr>
          <p:cNvPr id="21508" name="Date Placeholder 3"/>
          <p:cNvSpPr>
            <a:spLocks noGrp="1"/>
          </p:cNvSpPr>
          <p:nvPr>
            <p:ph type="dt" sz="quarter" idx="10"/>
          </p:nvPr>
        </p:nvSpPr>
        <p:spPr>
          <a:noFill/>
        </p:spPr>
        <p:txBody>
          <a:bodyPr/>
          <a:lstStyle/>
          <a:p>
            <a:r>
              <a:rPr lang="en-US"/>
              <a:t>January 7. 2011</a:t>
            </a:r>
          </a:p>
        </p:txBody>
      </p:sp>
      <p:sp>
        <p:nvSpPr>
          <p:cNvPr id="21509" name="Footer Placeholder 4"/>
          <p:cNvSpPr>
            <a:spLocks noGrp="1"/>
          </p:cNvSpPr>
          <p:nvPr>
            <p:ph type="ftr" sz="quarter" idx="11"/>
          </p:nvPr>
        </p:nvSpPr>
        <p:spPr>
          <a:noFill/>
        </p:spPr>
        <p:txBody>
          <a:bodyPr/>
          <a:lstStyle/>
          <a:p>
            <a:r>
              <a:rPr lang="en-US" smtClean="0"/>
              <a:t>Academic Effectiveness and Assessment </a:t>
            </a:r>
          </a:p>
        </p:txBody>
      </p:sp>
      <p:sp>
        <p:nvSpPr>
          <p:cNvPr id="21510" name="Slide Number Placeholder 5"/>
          <p:cNvSpPr>
            <a:spLocks noGrp="1"/>
          </p:cNvSpPr>
          <p:nvPr>
            <p:ph type="sldNum" sz="quarter" idx="12"/>
          </p:nvPr>
        </p:nvSpPr>
        <p:spPr>
          <a:noFill/>
        </p:spPr>
        <p:txBody>
          <a:bodyPr/>
          <a:lstStyle/>
          <a:p>
            <a:fld id="{171DFE8B-802C-4CE1-BE42-E89AD875C97A}"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noFill/>
        </p:spPr>
        <p:txBody>
          <a:bodyPr/>
          <a:lstStyle/>
          <a:p>
            <a:r>
              <a:rPr lang="en-US"/>
              <a:t>January 7. 2011</a:t>
            </a:r>
          </a:p>
        </p:txBody>
      </p:sp>
      <p:sp>
        <p:nvSpPr>
          <p:cNvPr id="22531" name="Rectangle 5"/>
          <p:cNvSpPr>
            <a:spLocks noGrp="1" noChangeArrowheads="1"/>
          </p:cNvSpPr>
          <p:nvPr>
            <p:ph type="ftr" sz="quarter" idx="11"/>
          </p:nvPr>
        </p:nvSpPr>
        <p:spPr>
          <a:noFill/>
        </p:spPr>
        <p:txBody>
          <a:bodyPr/>
          <a:lstStyle/>
          <a:p>
            <a:r>
              <a:rPr lang="en-US" smtClean="0"/>
              <a:t>Academic Effectiveness and Assessment </a:t>
            </a:r>
          </a:p>
        </p:txBody>
      </p:sp>
      <p:sp>
        <p:nvSpPr>
          <p:cNvPr id="22532" name="Slide Number Placeholder 5"/>
          <p:cNvSpPr>
            <a:spLocks noGrp="1"/>
          </p:cNvSpPr>
          <p:nvPr>
            <p:ph type="sldNum" sz="quarter" idx="12"/>
          </p:nvPr>
        </p:nvSpPr>
        <p:spPr>
          <a:noFill/>
        </p:spPr>
        <p:txBody>
          <a:bodyPr/>
          <a:lstStyle/>
          <a:p>
            <a:fld id="{4EC92928-6219-448F-BDCD-77E41518250A}" type="slidenum">
              <a:rPr lang="en-US" smtClean="0"/>
              <a:pPr/>
              <a:t>17</a:t>
            </a:fld>
            <a:endParaRPr lang="en-US" smtClean="0"/>
          </a:p>
        </p:txBody>
      </p:sp>
      <p:sp>
        <p:nvSpPr>
          <p:cNvPr id="22533" name="Rectangle 2"/>
          <p:cNvSpPr>
            <a:spLocks noGrp="1" noChangeArrowheads="1"/>
          </p:cNvSpPr>
          <p:nvPr>
            <p:ph type="title"/>
          </p:nvPr>
        </p:nvSpPr>
        <p:spPr>
          <a:xfrm>
            <a:off x="1676400" y="304800"/>
            <a:ext cx="7010400" cy="1020763"/>
          </a:xfrm>
        </p:spPr>
        <p:txBody>
          <a:bodyPr/>
          <a:lstStyle/>
          <a:p>
            <a:pPr algn="l"/>
            <a:r>
              <a:rPr lang="en-US" smtClean="0"/>
              <a:t>Objective Tests</a:t>
            </a:r>
          </a:p>
        </p:txBody>
      </p:sp>
      <p:sp>
        <p:nvSpPr>
          <p:cNvPr id="22534" name="Rectangle 3"/>
          <p:cNvSpPr>
            <a:spLocks noGrp="1" noChangeArrowheads="1"/>
          </p:cNvSpPr>
          <p:nvPr>
            <p:ph type="body" idx="1"/>
          </p:nvPr>
        </p:nvSpPr>
        <p:spPr>
          <a:xfrm>
            <a:off x="304800" y="1828800"/>
            <a:ext cx="8382000" cy="4267200"/>
          </a:xfrm>
        </p:spPr>
        <p:txBody>
          <a:bodyPr/>
          <a:lstStyle/>
          <a:p>
            <a:pPr>
              <a:buFont typeface="Wingdings" pitchFamily="2" charset="2"/>
              <a:buChar char="§"/>
            </a:pPr>
            <a:r>
              <a:rPr lang="en-US" sz="2400" smtClean="0"/>
              <a:t>Measure several types of learning (also levels)</a:t>
            </a:r>
          </a:p>
          <a:p>
            <a:pPr>
              <a:buFont typeface="Wingdings" pitchFamily="2" charset="2"/>
              <a:buChar char="§"/>
            </a:pPr>
            <a:r>
              <a:rPr lang="en-US" sz="2400" smtClean="0"/>
              <a:t>Wide content, short period of time</a:t>
            </a:r>
          </a:p>
          <a:p>
            <a:pPr>
              <a:buFont typeface="Wingdings" pitchFamily="2" charset="2"/>
              <a:buChar char="§"/>
            </a:pPr>
            <a:r>
              <a:rPr lang="en-US" sz="2400" smtClean="0"/>
              <a:t>Variations for flexibility</a:t>
            </a:r>
          </a:p>
          <a:p>
            <a:pPr>
              <a:buFont typeface="Wingdings" pitchFamily="2" charset="2"/>
              <a:buChar char="§"/>
            </a:pPr>
            <a:r>
              <a:rPr lang="en-US" sz="2400" smtClean="0"/>
              <a:t>Easy to administer, score, and analyze</a:t>
            </a:r>
          </a:p>
          <a:p>
            <a:pPr>
              <a:buFont typeface="Wingdings" pitchFamily="2" charset="2"/>
              <a:buChar char="§"/>
            </a:pPr>
            <a:r>
              <a:rPr lang="en-US" sz="2400" smtClean="0"/>
              <a:t>Scored more reliability and quickly</a:t>
            </a:r>
          </a:p>
          <a:p>
            <a:pPr>
              <a:buFont typeface="Wingdings" pitchFamily="2" charset="2"/>
              <a:buChar char="§"/>
            </a:pPr>
            <a:endParaRPr lang="en-US" sz="2400" smtClean="0"/>
          </a:p>
          <a:p>
            <a:pPr>
              <a:buFont typeface="Wingdings" pitchFamily="2" charset="2"/>
              <a:buChar char="§"/>
            </a:pPr>
            <a:r>
              <a:rPr lang="en-US" sz="2400" i="1" smtClean="0">
                <a:solidFill>
                  <a:srgbClr val="000099"/>
                </a:solidFill>
              </a:rPr>
              <a:t>What type of learning cannot be measured?</a:t>
            </a:r>
            <a:r>
              <a:rPr lang="en-US" sz="2400" smtClean="0">
                <a:solidFill>
                  <a:srgbClr val="000099"/>
                </a:solidFill>
              </a:rPr>
              <a:t> </a:t>
            </a:r>
          </a:p>
          <a:p>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p:spPr>
        <p:txBody>
          <a:bodyPr/>
          <a:lstStyle/>
          <a:p>
            <a:r>
              <a:rPr lang="en-US"/>
              <a:t>January 7. 2011</a:t>
            </a:r>
          </a:p>
        </p:txBody>
      </p:sp>
      <p:sp>
        <p:nvSpPr>
          <p:cNvPr id="23555" name="Rectangle 5"/>
          <p:cNvSpPr>
            <a:spLocks noGrp="1" noChangeArrowheads="1"/>
          </p:cNvSpPr>
          <p:nvPr>
            <p:ph type="ftr" sz="quarter" idx="11"/>
          </p:nvPr>
        </p:nvSpPr>
        <p:spPr>
          <a:noFill/>
        </p:spPr>
        <p:txBody>
          <a:bodyPr/>
          <a:lstStyle/>
          <a:p>
            <a:r>
              <a:rPr lang="en-US" smtClean="0"/>
              <a:t>Academic Effectiveness and Assessment </a:t>
            </a:r>
          </a:p>
        </p:txBody>
      </p:sp>
      <p:sp>
        <p:nvSpPr>
          <p:cNvPr id="23556" name="Slide Number Placeholder 5"/>
          <p:cNvSpPr>
            <a:spLocks noGrp="1"/>
          </p:cNvSpPr>
          <p:nvPr>
            <p:ph type="sldNum" sz="quarter" idx="12"/>
          </p:nvPr>
        </p:nvSpPr>
        <p:spPr>
          <a:noFill/>
        </p:spPr>
        <p:txBody>
          <a:bodyPr/>
          <a:lstStyle/>
          <a:p>
            <a:fld id="{047F2949-A061-428D-B7A1-D39F1EC5A1CE}" type="slidenum">
              <a:rPr lang="en-US" smtClean="0"/>
              <a:pPr/>
              <a:t>18</a:t>
            </a:fld>
            <a:endParaRPr lang="en-US" smtClean="0"/>
          </a:p>
        </p:txBody>
      </p:sp>
      <p:sp>
        <p:nvSpPr>
          <p:cNvPr id="23557" name="Rectangle 2"/>
          <p:cNvSpPr>
            <a:spLocks noGrp="1" noChangeArrowheads="1"/>
          </p:cNvSpPr>
          <p:nvPr>
            <p:ph type="title"/>
          </p:nvPr>
        </p:nvSpPr>
        <p:spPr/>
        <p:txBody>
          <a:bodyPr/>
          <a:lstStyle/>
          <a:p>
            <a:pPr algn="l"/>
            <a:r>
              <a:rPr lang="en-US" smtClean="0"/>
              <a:t>Types of Objective Tests</a:t>
            </a:r>
          </a:p>
        </p:txBody>
      </p:sp>
      <p:sp>
        <p:nvSpPr>
          <p:cNvPr id="23558" name="Rectangle 3"/>
          <p:cNvSpPr>
            <a:spLocks noGrp="1" noChangeArrowheads="1"/>
          </p:cNvSpPr>
          <p:nvPr>
            <p:ph type="body" idx="1"/>
          </p:nvPr>
        </p:nvSpPr>
        <p:spPr>
          <a:xfrm>
            <a:off x="304800" y="1828800"/>
            <a:ext cx="8382000" cy="4267200"/>
          </a:xfrm>
        </p:spPr>
        <p:txBody>
          <a:bodyPr/>
          <a:lstStyle/>
          <a:p>
            <a:pPr>
              <a:buFont typeface="Wingdings" pitchFamily="2" charset="2"/>
              <a:buChar char="§"/>
            </a:pPr>
            <a:r>
              <a:rPr lang="en-US" sz="2800" smtClean="0"/>
              <a:t>Written-response</a:t>
            </a:r>
          </a:p>
          <a:p>
            <a:pPr lvl="1">
              <a:buFont typeface="Wingdings" pitchFamily="2" charset="2"/>
              <a:buChar char="§"/>
            </a:pPr>
            <a:r>
              <a:rPr lang="en-US" sz="2400" smtClean="0"/>
              <a:t>Completion (fill-in-the-blank)</a:t>
            </a:r>
          </a:p>
          <a:p>
            <a:pPr lvl="1">
              <a:buFont typeface="Wingdings" pitchFamily="2" charset="2"/>
              <a:buChar char="§"/>
            </a:pPr>
            <a:r>
              <a:rPr lang="en-US" sz="2400" smtClean="0"/>
              <a:t>Short answer</a:t>
            </a:r>
          </a:p>
          <a:p>
            <a:pPr>
              <a:buFont typeface="Wingdings" pitchFamily="2" charset="2"/>
              <a:buChar char="§"/>
            </a:pPr>
            <a:r>
              <a:rPr lang="en-US" sz="2800" smtClean="0"/>
              <a:t>Selected-response</a:t>
            </a:r>
          </a:p>
          <a:p>
            <a:pPr lvl="1">
              <a:buFont typeface="Wingdings" pitchFamily="2" charset="2"/>
              <a:buChar char="§"/>
            </a:pPr>
            <a:r>
              <a:rPr lang="en-US" sz="2400" smtClean="0"/>
              <a:t>Alternative response (two options)</a:t>
            </a:r>
          </a:p>
          <a:p>
            <a:pPr lvl="1">
              <a:buFont typeface="Wingdings" pitchFamily="2" charset="2"/>
              <a:buChar char="§"/>
            </a:pPr>
            <a:r>
              <a:rPr lang="en-US" sz="2400" smtClean="0"/>
              <a:t>Matching</a:t>
            </a:r>
          </a:p>
          <a:p>
            <a:pPr lvl="1">
              <a:buFont typeface="Wingdings" pitchFamily="2" charset="2"/>
              <a:buChar char="§"/>
            </a:pPr>
            <a:r>
              <a:rPr lang="en-US" sz="2400" smtClean="0"/>
              <a:t>Keyed (like matching)</a:t>
            </a:r>
          </a:p>
          <a:p>
            <a:pPr lvl="1">
              <a:buFont typeface="Wingdings" pitchFamily="2" charset="2"/>
              <a:buChar char="§"/>
            </a:pPr>
            <a:r>
              <a:rPr lang="en-US" sz="2400" smtClean="0">
                <a:solidFill>
                  <a:srgbClr val="000099"/>
                </a:solidFill>
              </a:rPr>
              <a:t>Multiple choice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dt" sz="quarter" idx="10"/>
          </p:nvPr>
        </p:nvSpPr>
        <p:spPr>
          <a:noFill/>
        </p:spPr>
        <p:txBody>
          <a:bodyPr/>
          <a:lstStyle/>
          <a:p>
            <a:r>
              <a:rPr lang="en-US"/>
              <a:t>January 7. 2011</a:t>
            </a:r>
          </a:p>
        </p:txBody>
      </p:sp>
      <p:sp>
        <p:nvSpPr>
          <p:cNvPr id="24579" name="Rectangle 5"/>
          <p:cNvSpPr>
            <a:spLocks noGrp="1" noChangeArrowheads="1"/>
          </p:cNvSpPr>
          <p:nvPr>
            <p:ph type="ftr" sz="quarter" idx="11"/>
          </p:nvPr>
        </p:nvSpPr>
        <p:spPr>
          <a:noFill/>
        </p:spPr>
        <p:txBody>
          <a:bodyPr/>
          <a:lstStyle/>
          <a:p>
            <a:r>
              <a:rPr lang="en-US" smtClean="0"/>
              <a:t>Academic Effectiveness and Assessment </a:t>
            </a:r>
          </a:p>
        </p:txBody>
      </p:sp>
      <p:sp>
        <p:nvSpPr>
          <p:cNvPr id="24580" name="Slide Number Placeholder 5"/>
          <p:cNvSpPr>
            <a:spLocks noGrp="1"/>
          </p:cNvSpPr>
          <p:nvPr>
            <p:ph type="sldNum" sz="quarter" idx="12"/>
          </p:nvPr>
        </p:nvSpPr>
        <p:spPr>
          <a:noFill/>
        </p:spPr>
        <p:txBody>
          <a:bodyPr/>
          <a:lstStyle/>
          <a:p>
            <a:fld id="{AAE01BA8-6313-47DF-A456-E098CB1AF1E3}" type="slidenum">
              <a:rPr lang="en-US" smtClean="0"/>
              <a:pPr/>
              <a:t>19</a:t>
            </a:fld>
            <a:endParaRPr lang="en-US" smtClean="0"/>
          </a:p>
        </p:txBody>
      </p:sp>
      <p:sp>
        <p:nvSpPr>
          <p:cNvPr id="24581" name="Rectangle 2"/>
          <p:cNvSpPr>
            <a:spLocks noGrp="1" noChangeArrowheads="1"/>
          </p:cNvSpPr>
          <p:nvPr>
            <p:ph type="title"/>
          </p:nvPr>
        </p:nvSpPr>
        <p:spPr/>
        <p:txBody>
          <a:bodyPr/>
          <a:lstStyle/>
          <a:p>
            <a:pPr algn="l"/>
            <a:r>
              <a:rPr lang="en-US" smtClean="0"/>
              <a:t>Written-response</a:t>
            </a:r>
          </a:p>
        </p:txBody>
      </p:sp>
      <p:sp>
        <p:nvSpPr>
          <p:cNvPr id="24582" name="Rectangle 3"/>
          <p:cNvSpPr>
            <a:spLocks noGrp="1" noChangeArrowheads="1"/>
          </p:cNvSpPr>
          <p:nvPr>
            <p:ph type="body" idx="1"/>
          </p:nvPr>
        </p:nvSpPr>
        <p:spPr>
          <a:xfrm>
            <a:off x="304800" y="1828800"/>
            <a:ext cx="8382000" cy="4267200"/>
          </a:xfrm>
        </p:spPr>
        <p:txBody>
          <a:bodyPr/>
          <a:lstStyle/>
          <a:p>
            <a:pPr>
              <a:lnSpc>
                <a:spcPct val="90000"/>
              </a:lnSpc>
              <a:buFont typeface="Wingdings" pitchFamily="2" charset="2"/>
              <a:buChar char="§"/>
            </a:pPr>
            <a:r>
              <a:rPr lang="en-US" sz="2000" smtClean="0">
                <a:solidFill>
                  <a:srgbClr val="000099"/>
                </a:solidFill>
              </a:rPr>
              <a:t>Single questions/statements or clusters (stimuli)</a:t>
            </a:r>
          </a:p>
          <a:p>
            <a:pPr lvl="1">
              <a:lnSpc>
                <a:spcPct val="90000"/>
              </a:lnSpc>
              <a:buFont typeface="Wingdings" pitchFamily="2" charset="2"/>
              <a:buChar char="§"/>
            </a:pPr>
            <a:r>
              <a:rPr lang="en-US" sz="2000" smtClean="0"/>
              <a:t>Advantages</a:t>
            </a:r>
          </a:p>
          <a:p>
            <a:pPr lvl="2">
              <a:lnSpc>
                <a:spcPct val="90000"/>
              </a:lnSpc>
              <a:buFont typeface="Wingdings" pitchFamily="2" charset="2"/>
              <a:buChar char="§"/>
            </a:pPr>
            <a:r>
              <a:rPr lang="en-US" sz="2000" smtClean="0"/>
              <a:t>Measure several types of learning</a:t>
            </a:r>
          </a:p>
          <a:p>
            <a:pPr lvl="2">
              <a:lnSpc>
                <a:spcPct val="90000"/>
              </a:lnSpc>
              <a:buFont typeface="Wingdings" pitchFamily="2" charset="2"/>
              <a:buChar char="§"/>
            </a:pPr>
            <a:r>
              <a:rPr lang="en-US" sz="2000" smtClean="0"/>
              <a:t>Minimizes guessing</a:t>
            </a:r>
          </a:p>
          <a:p>
            <a:pPr lvl="2">
              <a:lnSpc>
                <a:spcPct val="90000"/>
              </a:lnSpc>
              <a:buFont typeface="Wingdings" pitchFamily="2" charset="2"/>
              <a:buChar char="§"/>
            </a:pPr>
            <a:r>
              <a:rPr lang="en-US" sz="2000" smtClean="0"/>
              <a:t>Points out student misconceptions</a:t>
            </a:r>
          </a:p>
          <a:p>
            <a:pPr lvl="1">
              <a:lnSpc>
                <a:spcPct val="90000"/>
              </a:lnSpc>
              <a:buFont typeface="Wingdings" pitchFamily="2" charset="2"/>
              <a:buChar char="§"/>
            </a:pPr>
            <a:r>
              <a:rPr lang="en-US" sz="2000" smtClean="0"/>
              <a:t>Disadvantages</a:t>
            </a:r>
          </a:p>
          <a:p>
            <a:pPr lvl="2">
              <a:lnSpc>
                <a:spcPct val="90000"/>
              </a:lnSpc>
              <a:buFont typeface="Wingdings" pitchFamily="2" charset="2"/>
              <a:buChar char="§"/>
            </a:pPr>
            <a:r>
              <a:rPr lang="en-US" sz="2000" smtClean="0"/>
              <a:t>Time to score</a:t>
            </a:r>
          </a:p>
          <a:p>
            <a:pPr lvl="2">
              <a:lnSpc>
                <a:spcPct val="90000"/>
              </a:lnSpc>
              <a:buFont typeface="Wingdings" pitchFamily="2" charset="2"/>
              <a:buChar char="§"/>
            </a:pPr>
            <a:r>
              <a:rPr lang="en-US" sz="2000" smtClean="0"/>
              <a:t>Misspelling and writing clarity</a:t>
            </a:r>
          </a:p>
          <a:p>
            <a:pPr lvl="2">
              <a:lnSpc>
                <a:spcPct val="90000"/>
              </a:lnSpc>
              <a:buFont typeface="Wingdings" pitchFamily="2" charset="2"/>
              <a:buChar char="§"/>
            </a:pPr>
            <a:r>
              <a:rPr lang="en-US" sz="2000" smtClean="0"/>
              <a:t>Incomplete answers</a:t>
            </a:r>
          </a:p>
          <a:p>
            <a:pPr lvl="2">
              <a:lnSpc>
                <a:spcPct val="90000"/>
              </a:lnSpc>
              <a:buFont typeface="Wingdings" pitchFamily="2" charset="2"/>
              <a:buChar char="§"/>
            </a:pPr>
            <a:r>
              <a:rPr lang="en-US" sz="2000" smtClean="0"/>
              <a:t>More than one possible correct response (novel answers)</a:t>
            </a:r>
          </a:p>
          <a:p>
            <a:pPr lvl="2">
              <a:lnSpc>
                <a:spcPct val="90000"/>
              </a:lnSpc>
              <a:buFont typeface="Wingdings" pitchFamily="2" charset="2"/>
              <a:buChar char="§"/>
            </a:pPr>
            <a:r>
              <a:rPr lang="en-US" sz="2000" smtClean="0"/>
              <a:t>Subjectivity in grading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noFill/>
        </p:spPr>
        <p:txBody>
          <a:bodyPr/>
          <a:lstStyle/>
          <a:p>
            <a:r>
              <a:rPr lang="en-US"/>
              <a:t>January 7. 2011</a:t>
            </a:r>
          </a:p>
        </p:txBody>
      </p:sp>
      <p:sp>
        <p:nvSpPr>
          <p:cNvPr id="7171" name="Rectangle 5"/>
          <p:cNvSpPr>
            <a:spLocks noGrp="1" noChangeArrowheads="1"/>
          </p:cNvSpPr>
          <p:nvPr>
            <p:ph type="ftr" sz="quarter" idx="11"/>
          </p:nvPr>
        </p:nvSpPr>
        <p:spPr>
          <a:noFill/>
        </p:spPr>
        <p:txBody>
          <a:bodyPr/>
          <a:lstStyle/>
          <a:p>
            <a:r>
              <a:rPr lang="en-US" smtClean="0"/>
              <a:t>Academic Effectiveness and Assessment </a:t>
            </a:r>
          </a:p>
        </p:txBody>
      </p:sp>
      <p:sp>
        <p:nvSpPr>
          <p:cNvPr id="7172" name="Title 1"/>
          <p:cNvSpPr>
            <a:spLocks noGrp="1"/>
          </p:cNvSpPr>
          <p:nvPr>
            <p:ph type="title"/>
          </p:nvPr>
        </p:nvSpPr>
        <p:spPr/>
        <p:txBody>
          <a:bodyPr/>
          <a:lstStyle/>
          <a:p>
            <a:pPr algn="l">
              <a:lnSpc>
                <a:spcPct val="80000"/>
              </a:lnSpc>
              <a:spcBef>
                <a:spcPct val="20000"/>
              </a:spcBef>
            </a:pPr>
            <a:r>
              <a:rPr lang="en-US" sz="3600" smtClean="0"/>
              <a:t>Writing Objective Test Items</a:t>
            </a:r>
          </a:p>
        </p:txBody>
      </p:sp>
      <p:sp>
        <p:nvSpPr>
          <p:cNvPr id="7173" name="Content Placeholder 2"/>
          <p:cNvSpPr>
            <a:spLocks noGrp="1"/>
          </p:cNvSpPr>
          <p:nvPr>
            <p:ph idx="1"/>
          </p:nvPr>
        </p:nvSpPr>
        <p:spPr>
          <a:xfrm>
            <a:off x="304800" y="1752600"/>
            <a:ext cx="8534400" cy="4343400"/>
          </a:xfrm>
        </p:spPr>
        <p:txBody>
          <a:bodyPr/>
          <a:lstStyle/>
          <a:p>
            <a:pPr eaLnBrk="1" hangingPunct="1">
              <a:buFont typeface="Wingdings" pitchFamily="2" charset="2"/>
              <a:buNone/>
            </a:pPr>
            <a:r>
              <a:rPr lang="en-US" sz="2800" b="1" dirty="0" smtClean="0">
                <a:solidFill>
                  <a:srgbClr val="000099"/>
                </a:solidFill>
              </a:rPr>
              <a:t>Presenter</a:t>
            </a:r>
          </a:p>
          <a:p>
            <a:pPr eaLnBrk="1" hangingPunct="1">
              <a:buFont typeface="Wingdings" pitchFamily="2" charset="2"/>
              <a:buChar char="§"/>
            </a:pPr>
            <a:r>
              <a:rPr lang="en-US" sz="2800" dirty="0" smtClean="0">
                <a:solidFill>
                  <a:srgbClr val="000099"/>
                </a:solidFill>
              </a:rPr>
              <a:t>Dr. James Coraggio</a:t>
            </a:r>
            <a:r>
              <a:rPr lang="en-US" sz="2800" dirty="0" smtClean="0">
                <a:solidFill>
                  <a:srgbClr val="40568B"/>
                </a:solidFill>
              </a:rPr>
              <a:t>,</a:t>
            </a:r>
            <a:r>
              <a:rPr lang="en-US" sz="2800" i="1" dirty="0" smtClean="0"/>
              <a:t> Director, Academic Effectiveness and Assessment</a:t>
            </a:r>
          </a:p>
          <a:p>
            <a:pPr eaLnBrk="1" hangingPunct="1">
              <a:buNone/>
            </a:pPr>
            <a:r>
              <a:rPr lang="en-US" sz="2800" b="1" dirty="0" smtClean="0">
                <a:solidFill>
                  <a:srgbClr val="000099"/>
                </a:solidFill>
              </a:rPr>
              <a:t>Contributor</a:t>
            </a:r>
          </a:p>
          <a:p>
            <a:pPr eaLnBrk="1" hangingPunct="1">
              <a:buFont typeface="Wingdings" pitchFamily="2" charset="2"/>
              <a:buChar char="§"/>
            </a:pPr>
            <a:r>
              <a:rPr lang="en-US" sz="2800" dirty="0" smtClean="0">
                <a:solidFill>
                  <a:srgbClr val="000099"/>
                </a:solidFill>
              </a:rPr>
              <a:t>Alisha Vitale, </a:t>
            </a:r>
            <a:r>
              <a:rPr lang="en-US" sz="2800" i="1" dirty="0" smtClean="0"/>
              <a:t>Collegewide Testing Coordinator</a:t>
            </a:r>
          </a:p>
          <a:p>
            <a:pPr eaLnBrk="1" hangingPunct="1">
              <a:buNone/>
            </a:pPr>
            <a:endParaRPr lang="en-US" dirty="0" smtClean="0"/>
          </a:p>
        </p:txBody>
      </p:sp>
      <p:sp>
        <p:nvSpPr>
          <p:cNvPr id="7174" name="Slide Number Placeholder 5"/>
          <p:cNvSpPr>
            <a:spLocks noGrp="1"/>
          </p:cNvSpPr>
          <p:nvPr>
            <p:ph type="sldNum" sz="quarter" idx="12"/>
          </p:nvPr>
        </p:nvSpPr>
        <p:spPr>
          <a:noFill/>
        </p:spPr>
        <p:txBody>
          <a:bodyPr/>
          <a:lstStyle/>
          <a:p>
            <a:fld id="{D37B13E7-EFCF-4C00-A134-B1E6073B0537}"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p:spPr>
        <p:txBody>
          <a:bodyPr/>
          <a:lstStyle/>
          <a:p>
            <a:r>
              <a:rPr lang="en-US"/>
              <a:t>January 7. 2011</a:t>
            </a:r>
          </a:p>
        </p:txBody>
      </p:sp>
      <p:sp>
        <p:nvSpPr>
          <p:cNvPr id="25603" name="Rectangle 5"/>
          <p:cNvSpPr>
            <a:spLocks noGrp="1" noChangeArrowheads="1"/>
          </p:cNvSpPr>
          <p:nvPr>
            <p:ph type="ftr" sz="quarter" idx="11"/>
          </p:nvPr>
        </p:nvSpPr>
        <p:spPr>
          <a:noFill/>
        </p:spPr>
        <p:txBody>
          <a:bodyPr/>
          <a:lstStyle/>
          <a:p>
            <a:r>
              <a:rPr lang="en-US" smtClean="0"/>
              <a:t>Academic Effectiveness and Assessment </a:t>
            </a:r>
          </a:p>
        </p:txBody>
      </p:sp>
      <p:sp>
        <p:nvSpPr>
          <p:cNvPr id="25604" name="Slide Number Placeholder 5"/>
          <p:cNvSpPr>
            <a:spLocks noGrp="1"/>
          </p:cNvSpPr>
          <p:nvPr>
            <p:ph type="sldNum" sz="quarter" idx="12"/>
          </p:nvPr>
        </p:nvSpPr>
        <p:spPr>
          <a:noFill/>
        </p:spPr>
        <p:txBody>
          <a:bodyPr/>
          <a:lstStyle/>
          <a:p>
            <a:fld id="{8AF89C66-C6B6-4B89-8540-A8E2E373FEDC}" type="slidenum">
              <a:rPr lang="en-US" smtClean="0"/>
              <a:pPr/>
              <a:t>20</a:t>
            </a:fld>
            <a:endParaRPr lang="en-US" smtClean="0"/>
          </a:p>
        </p:txBody>
      </p:sp>
      <p:sp>
        <p:nvSpPr>
          <p:cNvPr id="25605" name="Rectangle 2"/>
          <p:cNvSpPr>
            <a:spLocks noGrp="1" noChangeArrowheads="1"/>
          </p:cNvSpPr>
          <p:nvPr>
            <p:ph type="title"/>
          </p:nvPr>
        </p:nvSpPr>
        <p:spPr/>
        <p:txBody>
          <a:bodyPr/>
          <a:lstStyle/>
          <a:p>
            <a:pPr algn="l"/>
            <a:r>
              <a:rPr lang="en-US" smtClean="0"/>
              <a:t>Completion</a:t>
            </a:r>
          </a:p>
        </p:txBody>
      </p:sp>
      <p:sp>
        <p:nvSpPr>
          <p:cNvPr id="25606" name="Rectangle 3"/>
          <p:cNvSpPr>
            <a:spLocks noGrp="1" noChangeArrowheads="1"/>
          </p:cNvSpPr>
          <p:nvPr>
            <p:ph type="body" idx="1"/>
          </p:nvPr>
        </p:nvSpPr>
        <p:spPr>
          <a:xfrm>
            <a:off x="228600" y="1828800"/>
            <a:ext cx="8534400" cy="4114800"/>
          </a:xfrm>
        </p:spPr>
        <p:txBody>
          <a:bodyPr/>
          <a:lstStyle/>
          <a:p>
            <a:pPr marL="552450" indent="-552450">
              <a:lnSpc>
                <a:spcPct val="80000"/>
              </a:lnSpc>
              <a:buFont typeface="Wingdings" pitchFamily="2" charset="2"/>
              <a:buNone/>
            </a:pPr>
            <a:r>
              <a:rPr lang="en-US" sz="2900" smtClean="0"/>
              <a:t>A word that describes a person, place or thing is a ________.</a:t>
            </a:r>
          </a:p>
          <a:p>
            <a:pPr marL="552450" indent="-552450">
              <a:lnSpc>
                <a:spcPct val="80000"/>
              </a:lnSpc>
            </a:pPr>
            <a:endParaRPr lang="en-US" sz="2900" smtClean="0"/>
          </a:p>
          <a:p>
            <a:pPr marL="552450" indent="-552450">
              <a:lnSpc>
                <a:spcPct val="80000"/>
              </a:lnSpc>
              <a:buFont typeface="Wingdings" pitchFamily="2" charset="2"/>
              <a:buAutoNum type="arabicPeriod"/>
            </a:pPr>
            <a:r>
              <a:rPr lang="en-US" sz="2900" smtClean="0"/>
              <a:t>Remove only ‘key’ words</a:t>
            </a:r>
          </a:p>
          <a:p>
            <a:pPr marL="552450" indent="-552450">
              <a:lnSpc>
                <a:spcPct val="80000"/>
              </a:lnSpc>
              <a:buFont typeface="Wingdings" pitchFamily="2" charset="2"/>
              <a:buAutoNum type="arabicPeriod"/>
            </a:pPr>
            <a:r>
              <a:rPr lang="en-US" sz="2900" smtClean="0"/>
              <a:t>Blanks at end of statement</a:t>
            </a:r>
          </a:p>
          <a:p>
            <a:pPr marL="552450" indent="-552450">
              <a:lnSpc>
                <a:spcPct val="80000"/>
              </a:lnSpc>
              <a:buFont typeface="Wingdings" pitchFamily="2" charset="2"/>
              <a:buAutoNum type="arabicPeriod"/>
            </a:pPr>
            <a:r>
              <a:rPr lang="en-US" sz="2900" smtClean="0"/>
              <a:t>Avoid multiple correct answers</a:t>
            </a:r>
          </a:p>
          <a:p>
            <a:pPr marL="552450" indent="-552450">
              <a:lnSpc>
                <a:spcPct val="80000"/>
              </a:lnSpc>
              <a:buFont typeface="Wingdings" pitchFamily="2" charset="2"/>
              <a:buAutoNum type="arabicPeriod"/>
            </a:pPr>
            <a:r>
              <a:rPr lang="en-US" sz="2900" smtClean="0"/>
              <a:t>Eliminate clues</a:t>
            </a:r>
          </a:p>
          <a:p>
            <a:pPr marL="552450" indent="-552450">
              <a:lnSpc>
                <a:spcPct val="80000"/>
              </a:lnSpc>
              <a:buFont typeface="Wingdings" pitchFamily="2" charset="2"/>
              <a:buAutoNum type="arabicPeriod"/>
            </a:pPr>
            <a:r>
              <a:rPr lang="en-US" sz="2900" smtClean="0"/>
              <a:t>Paraphrase statements</a:t>
            </a:r>
          </a:p>
          <a:p>
            <a:pPr marL="552450" indent="-552450">
              <a:lnSpc>
                <a:spcPct val="80000"/>
              </a:lnSpc>
              <a:buFont typeface="Wingdings" pitchFamily="2" charset="2"/>
              <a:buAutoNum type="arabicPeriod"/>
            </a:pPr>
            <a:r>
              <a:rPr lang="en-US" sz="2900" smtClean="0"/>
              <a:t>Use answer sheets to simplify scoring</a:t>
            </a:r>
          </a:p>
          <a:p>
            <a:pPr marL="552450" indent="-552450">
              <a:lnSpc>
                <a:spcPct val="80000"/>
              </a:lnSpc>
              <a:buFont typeface="Wingdings" pitchFamily="2" charset="2"/>
              <a:buAutoNum type="arabicPeriod"/>
            </a:pPr>
            <a:endParaRPr lang="en-US" sz="2900" smtClean="0"/>
          </a:p>
          <a:p>
            <a:pPr marL="552450" indent="-552450">
              <a:lnSpc>
                <a:spcPct val="80000"/>
              </a:lnSpc>
            </a:pPr>
            <a:endParaRPr lang="en-US" sz="29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dt" sz="quarter" idx="10"/>
          </p:nvPr>
        </p:nvSpPr>
        <p:spPr>
          <a:noFill/>
        </p:spPr>
        <p:txBody>
          <a:bodyPr/>
          <a:lstStyle/>
          <a:p>
            <a:r>
              <a:rPr lang="en-US"/>
              <a:t>January 7. 2011</a:t>
            </a:r>
          </a:p>
        </p:txBody>
      </p:sp>
      <p:sp>
        <p:nvSpPr>
          <p:cNvPr id="26627" name="Rectangle 5"/>
          <p:cNvSpPr>
            <a:spLocks noGrp="1" noChangeArrowheads="1"/>
          </p:cNvSpPr>
          <p:nvPr>
            <p:ph type="ftr" sz="quarter" idx="11"/>
          </p:nvPr>
        </p:nvSpPr>
        <p:spPr>
          <a:noFill/>
        </p:spPr>
        <p:txBody>
          <a:bodyPr/>
          <a:lstStyle/>
          <a:p>
            <a:r>
              <a:rPr lang="en-US" smtClean="0"/>
              <a:t>Academic Effectiveness and Assessment </a:t>
            </a:r>
          </a:p>
        </p:txBody>
      </p:sp>
      <p:sp>
        <p:nvSpPr>
          <p:cNvPr id="26628" name="Slide Number Placeholder 5"/>
          <p:cNvSpPr>
            <a:spLocks noGrp="1"/>
          </p:cNvSpPr>
          <p:nvPr>
            <p:ph type="sldNum" sz="quarter" idx="12"/>
          </p:nvPr>
        </p:nvSpPr>
        <p:spPr>
          <a:noFill/>
        </p:spPr>
        <p:txBody>
          <a:bodyPr/>
          <a:lstStyle/>
          <a:p>
            <a:fld id="{6389213B-74AA-4588-A8D8-99EC039AE6F8}" type="slidenum">
              <a:rPr lang="en-US" smtClean="0"/>
              <a:pPr/>
              <a:t>21</a:t>
            </a:fld>
            <a:endParaRPr lang="en-US" smtClean="0"/>
          </a:p>
        </p:txBody>
      </p:sp>
      <p:sp>
        <p:nvSpPr>
          <p:cNvPr id="26629" name="Rectangle 2"/>
          <p:cNvSpPr>
            <a:spLocks noGrp="1" noChangeArrowheads="1"/>
          </p:cNvSpPr>
          <p:nvPr>
            <p:ph type="title"/>
          </p:nvPr>
        </p:nvSpPr>
        <p:spPr/>
        <p:txBody>
          <a:bodyPr/>
          <a:lstStyle/>
          <a:p>
            <a:pPr algn="l"/>
            <a:r>
              <a:rPr lang="en-US" smtClean="0"/>
              <a:t>Short Answer</a:t>
            </a:r>
          </a:p>
        </p:txBody>
      </p:sp>
      <p:sp>
        <p:nvSpPr>
          <p:cNvPr id="26630" name="Rectangle 3"/>
          <p:cNvSpPr>
            <a:spLocks noGrp="1" noChangeArrowheads="1"/>
          </p:cNvSpPr>
          <p:nvPr>
            <p:ph type="body" idx="1"/>
          </p:nvPr>
        </p:nvSpPr>
        <p:spPr/>
        <p:txBody>
          <a:bodyPr/>
          <a:lstStyle/>
          <a:p>
            <a:pPr marL="552450" indent="-552450">
              <a:buFont typeface="Wingdings" pitchFamily="2" charset="2"/>
              <a:buNone/>
            </a:pPr>
            <a:r>
              <a:rPr lang="en-US" sz="2800" smtClean="0"/>
              <a:t>Briefly describe the term </a:t>
            </a:r>
            <a:r>
              <a:rPr lang="en-US" sz="2800" i="1" smtClean="0"/>
              <a:t>proper noun</a:t>
            </a:r>
            <a:r>
              <a:rPr lang="en-US" sz="2800" smtClean="0"/>
              <a:t>. ____________________________</a:t>
            </a:r>
          </a:p>
          <a:p>
            <a:pPr marL="552450" indent="-552450">
              <a:buFont typeface="Wingdings" pitchFamily="2" charset="2"/>
              <a:buNone/>
            </a:pPr>
            <a:endParaRPr lang="en-US" sz="1600" smtClean="0"/>
          </a:p>
          <a:p>
            <a:pPr marL="933450" lvl="1" indent="-476250">
              <a:buFont typeface="Wingdings" pitchFamily="2" charset="2"/>
              <a:buChar char="§"/>
            </a:pPr>
            <a:r>
              <a:rPr lang="en-US" sz="2400" smtClean="0"/>
              <a:t>Terminology – Stimulus and Response</a:t>
            </a:r>
          </a:p>
          <a:p>
            <a:pPr marL="1333500" lvl="2" indent="-476250">
              <a:buFont typeface="Wingdings" pitchFamily="2" charset="2"/>
              <a:buAutoNum type="arabicPeriod"/>
            </a:pPr>
            <a:r>
              <a:rPr lang="en-US" smtClean="0"/>
              <a:t>Provide an appropriate blank (word (s) or sentence).</a:t>
            </a:r>
          </a:p>
          <a:p>
            <a:pPr marL="1333500" lvl="2" indent="-476250">
              <a:buFont typeface="Wingdings" pitchFamily="2" charset="2"/>
              <a:buAutoNum type="arabicPeriod"/>
            </a:pPr>
            <a:r>
              <a:rPr lang="en-US" smtClean="0"/>
              <a:t>Specify the units (inches, dollars)</a:t>
            </a:r>
          </a:p>
          <a:p>
            <a:pPr marL="1333500" lvl="2" indent="-476250">
              <a:buFont typeface="Wingdings" pitchFamily="2" charset="2"/>
              <a:buAutoNum type="arabicPeriod"/>
            </a:pPr>
            <a:r>
              <a:rPr lang="en-US" smtClean="0"/>
              <a:t>Ensure directions for clusters of items and appropriate for all items</a:t>
            </a:r>
          </a:p>
          <a:p>
            <a:pPr marL="933450" lvl="1" indent="-476250">
              <a:buFont typeface="Wingdings" pitchFamily="2" charset="2"/>
              <a:buAutoNum type="arabicPeriod"/>
            </a:pPr>
            <a:endParaRPr lang="en-US"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dt" sz="quarter" idx="10"/>
          </p:nvPr>
        </p:nvSpPr>
        <p:spPr>
          <a:noFill/>
        </p:spPr>
        <p:txBody>
          <a:bodyPr/>
          <a:lstStyle/>
          <a:p>
            <a:r>
              <a:rPr lang="en-US"/>
              <a:t>January 7. 2011</a:t>
            </a:r>
          </a:p>
        </p:txBody>
      </p:sp>
      <p:sp>
        <p:nvSpPr>
          <p:cNvPr id="27651" name="Rectangle 5"/>
          <p:cNvSpPr>
            <a:spLocks noGrp="1" noChangeArrowheads="1"/>
          </p:cNvSpPr>
          <p:nvPr>
            <p:ph type="ftr" sz="quarter" idx="11"/>
          </p:nvPr>
        </p:nvSpPr>
        <p:spPr>
          <a:noFill/>
        </p:spPr>
        <p:txBody>
          <a:bodyPr/>
          <a:lstStyle/>
          <a:p>
            <a:r>
              <a:rPr lang="en-US" smtClean="0"/>
              <a:t>Academic Effectiveness and Assessment </a:t>
            </a:r>
          </a:p>
        </p:txBody>
      </p:sp>
      <p:sp>
        <p:nvSpPr>
          <p:cNvPr id="27652" name="Slide Number Placeholder 5"/>
          <p:cNvSpPr>
            <a:spLocks noGrp="1"/>
          </p:cNvSpPr>
          <p:nvPr>
            <p:ph type="sldNum" sz="quarter" idx="12"/>
          </p:nvPr>
        </p:nvSpPr>
        <p:spPr>
          <a:noFill/>
        </p:spPr>
        <p:txBody>
          <a:bodyPr/>
          <a:lstStyle/>
          <a:p>
            <a:fld id="{92E873A2-34F8-41E9-A240-2E82E45F7269}" type="slidenum">
              <a:rPr lang="en-US" smtClean="0"/>
              <a:pPr/>
              <a:t>22</a:t>
            </a:fld>
            <a:endParaRPr lang="en-US" smtClean="0"/>
          </a:p>
        </p:txBody>
      </p:sp>
      <p:sp>
        <p:nvSpPr>
          <p:cNvPr id="27653" name="Rectangle 2"/>
          <p:cNvSpPr>
            <a:spLocks noGrp="1" noChangeArrowheads="1"/>
          </p:cNvSpPr>
          <p:nvPr>
            <p:ph type="title"/>
          </p:nvPr>
        </p:nvSpPr>
        <p:spPr/>
        <p:txBody>
          <a:bodyPr/>
          <a:lstStyle/>
          <a:p>
            <a:pPr algn="l"/>
            <a:r>
              <a:rPr lang="en-US" smtClean="0"/>
              <a:t>Selected-response</a:t>
            </a:r>
          </a:p>
        </p:txBody>
      </p:sp>
      <p:sp>
        <p:nvSpPr>
          <p:cNvPr id="27654" name="Rectangle 3"/>
          <p:cNvSpPr>
            <a:spLocks noGrp="1" noChangeArrowheads="1"/>
          </p:cNvSpPr>
          <p:nvPr>
            <p:ph type="body" idx="1"/>
          </p:nvPr>
        </p:nvSpPr>
        <p:spPr>
          <a:xfrm>
            <a:off x="228600" y="1905000"/>
            <a:ext cx="8229600" cy="3810000"/>
          </a:xfrm>
        </p:spPr>
        <p:txBody>
          <a:bodyPr/>
          <a:lstStyle/>
          <a:p>
            <a:pPr>
              <a:lnSpc>
                <a:spcPct val="80000"/>
              </a:lnSpc>
              <a:buFont typeface="Wingdings" pitchFamily="2" charset="2"/>
              <a:buNone/>
            </a:pPr>
            <a:r>
              <a:rPr lang="en-US" sz="2000" b="1" smtClean="0">
                <a:solidFill>
                  <a:srgbClr val="000099"/>
                </a:solidFill>
              </a:rPr>
              <a:t>Select from provided responses</a:t>
            </a:r>
          </a:p>
          <a:p>
            <a:pPr lvl="1">
              <a:lnSpc>
                <a:spcPct val="80000"/>
              </a:lnSpc>
              <a:buFont typeface="Wingdings" pitchFamily="2" charset="2"/>
              <a:buChar char="§"/>
            </a:pPr>
            <a:r>
              <a:rPr lang="en-US" sz="2000" smtClean="0"/>
              <a:t>Advantages</a:t>
            </a:r>
          </a:p>
          <a:p>
            <a:pPr lvl="2">
              <a:lnSpc>
                <a:spcPct val="80000"/>
              </a:lnSpc>
              <a:buFont typeface="Wingdings" pitchFamily="2" charset="2"/>
              <a:buChar char="§"/>
            </a:pPr>
            <a:r>
              <a:rPr lang="en-US" sz="2000" smtClean="0"/>
              <a:t>Measure several types of learning</a:t>
            </a:r>
          </a:p>
          <a:p>
            <a:pPr lvl="2">
              <a:lnSpc>
                <a:spcPct val="80000"/>
              </a:lnSpc>
              <a:buFont typeface="Wingdings" pitchFamily="2" charset="2"/>
              <a:buChar char="§"/>
            </a:pPr>
            <a:r>
              <a:rPr lang="en-US" sz="2000" smtClean="0"/>
              <a:t>Measures ability to make fine distinctions</a:t>
            </a:r>
          </a:p>
          <a:p>
            <a:pPr lvl="2">
              <a:lnSpc>
                <a:spcPct val="80000"/>
              </a:lnSpc>
              <a:buFont typeface="Wingdings" pitchFamily="2" charset="2"/>
              <a:buChar char="§"/>
            </a:pPr>
            <a:r>
              <a:rPr lang="en-US" sz="2000" smtClean="0"/>
              <a:t>Administered quickly</a:t>
            </a:r>
          </a:p>
          <a:p>
            <a:pPr lvl="2">
              <a:lnSpc>
                <a:spcPct val="80000"/>
              </a:lnSpc>
              <a:buFont typeface="Wingdings" pitchFamily="2" charset="2"/>
              <a:buChar char="§"/>
            </a:pPr>
            <a:r>
              <a:rPr lang="en-US" sz="2000" smtClean="0"/>
              <a:t>Cover wide range of material</a:t>
            </a:r>
          </a:p>
          <a:p>
            <a:pPr lvl="2">
              <a:lnSpc>
                <a:spcPct val="80000"/>
              </a:lnSpc>
              <a:buFont typeface="Wingdings" pitchFamily="2" charset="2"/>
              <a:buChar char="§"/>
            </a:pPr>
            <a:r>
              <a:rPr lang="en-US" sz="2000" smtClean="0"/>
              <a:t>Reliably scored</a:t>
            </a:r>
          </a:p>
          <a:p>
            <a:pPr lvl="2">
              <a:lnSpc>
                <a:spcPct val="80000"/>
              </a:lnSpc>
              <a:buFont typeface="Wingdings" pitchFamily="2" charset="2"/>
              <a:buChar char="§"/>
            </a:pPr>
            <a:r>
              <a:rPr lang="en-US" sz="2000" smtClean="0"/>
              <a:t>Multiple scoring options (hand, computer, scanner)</a:t>
            </a:r>
          </a:p>
          <a:p>
            <a:pPr lvl="1">
              <a:lnSpc>
                <a:spcPct val="80000"/>
              </a:lnSpc>
              <a:buFont typeface="Wingdings" pitchFamily="2" charset="2"/>
              <a:buChar char="§"/>
            </a:pPr>
            <a:r>
              <a:rPr lang="en-US" sz="2000" smtClean="0"/>
              <a:t>Disadvantages</a:t>
            </a:r>
          </a:p>
          <a:p>
            <a:pPr lvl="2">
              <a:lnSpc>
                <a:spcPct val="80000"/>
              </a:lnSpc>
              <a:buFont typeface="Wingdings" pitchFamily="2" charset="2"/>
              <a:buChar char="§"/>
            </a:pPr>
            <a:r>
              <a:rPr lang="en-US" sz="2000" smtClean="0"/>
              <a:t>Allows guessing</a:t>
            </a:r>
          </a:p>
          <a:p>
            <a:pPr lvl="2">
              <a:lnSpc>
                <a:spcPct val="80000"/>
              </a:lnSpc>
              <a:buFont typeface="Wingdings" pitchFamily="2" charset="2"/>
              <a:buChar char="§"/>
            </a:pPr>
            <a:r>
              <a:rPr lang="en-US" sz="2000" smtClean="0"/>
              <a:t>Distractors can be difficult to create</a:t>
            </a:r>
          </a:p>
          <a:p>
            <a:pPr lvl="2">
              <a:lnSpc>
                <a:spcPct val="80000"/>
              </a:lnSpc>
              <a:buFont typeface="Wingdings" pitchFamily="2" charset="2"/>
              <a:buChar char="§"/>
            </a:pPr>
            <a:r>
              <a:rPr lang="en-US" sz="2000" smtClean="0"/>
              <a:t>Student misconceptions not revealed</a:t>
            </a:r>
          </a:p>
          <a:p>
            <a:pPr lvl="1">
              <a:lnSpc>
                <a:spcPct val="80000"/>
              </a:lnSpc>
              <a:buFont typeface="Wingdings" pitchFamily="2" charset="2"/>
              <a:buNone/>
            </a:pPr>
            <a:endParaRPr lang="en-US" sz="1800" smtClean="0"/>
          </a:p>
          <a:p>
            <a:pPr>
              <a:lnSpc>
                <a:spcPct val="80000"/>
              </a:lnSpc>
            </a:pPr>
            <a:endParaRPr 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p:spPr>
        <p:txBody>
          <a:bodyPr/>
          <a:lstStyle/>
          <a:p>
            <a:r>
              <a:rPr lang="en-US"/>
              <a:t>January 7. 2011</a:t>
            </a:r>
          </a:p>
        </p:txBody>
      </p:sp>
      <p:sp>
        <p:nvSpPr>
          <p:cNvPr id="28675" name="Rectangle 5"/>
          <p:cNvSpPr>
            <a:spLocks noGrp="1" noChangeArrowheads="1"/>
          </p:cNvSpPr>
          <p:nvPr>
            <p:ph type="ftr" sz="quarter" idx="11"/>
          </p:nvPr>
        </p:nvSpPr>
        <p:spPr>
          <a:noFill/>
        </p:spPr>
        <p:txBody>
          <a:bodyPr/>
          <a:lstStyle/>
          <a:p>
            <a:r>
              <a:rPr lang="en-US" smtClean="0"/>
              <a:t>Academic Effectiveness and Assessment </a:t>
            </a:r>
          </a:p>
        </p:txBody>
      </p:sp>
      <p:sp>
        <p:nvSpPr>
          <p:cNvPr id="28676" name="Slide Number Placeholder 5"/>
          <p:cNvSpPr>
            <a:spLocks noGrp="1"/>
          </p:cNvSpPr>
          <p:nvPr>
            <p:ph type="sldNum" sz="quarter" idx="12"/>
          </p:nvPr>
        </p:nvSpPr>
        <p:spPr>
          <a:noFill/>
        </p:spPr>
        <p:txBody>
          <a:bodyPr/>
          <a:lstStyle/>
          <a:p>
            <a:fld id="{C2E0CEB8-D645-4FFD-8621-0A618C330151}" type="slidenum">
              <a:rPr lang="en-US" smtClean="0"/>
              <a:pPr/>
              <a:t>23</a:t>
            </a:fld>
            <a:endParaRPr lang="en-US" smtClean="0"/>
          </a:p>
        </p:txBody>
      </p:sp>
      <p:sp>
        <p:nvSpPr>
          <p:cNvPr id="28677" name="Rectangle 2"/>
          <p:cNvSpPr>
            <a:spLocks noGrp="1" noChangeArrowheads="1"/>
          </p:cNvSpPr>
          <p:nvPr>
            <p:ph type="title"/>
          </p:nvPr>
        </p:nvSpPr>
        <p:spPr/>
        <p:txBody>
          <a:bodyPr/>
          <a:lstStyle/>
          <a:p>
            <a:pPr algn="l"/>
            <a:r>
              <a:rPr lang="en-US" smtClean="0"/>
              <a:t>Alternative Response</a:t>
            </a:r>
          </a:p>
        </p:txBody>
      </p:sp>
      <p:sp>
        <p:nvSpPr>
          <p:cNvPr id="28678" name="Rectangle 3"/>
          <p:cNvSpPr>
            <a:spLocks noGrp="1" noChangeArrowheads="1"/>
          </p:cNvSpPr>
          <p:nvPr>
            <p:ph type="body" idx="1"/>
          </p:nvPr>
        </p:nvSpPr>
        <p:spPr>
          <a:xfrm>
            <a:off x="228600" y="1828800"/>
            <a:ext cx="8610600" cy="4191000"/>
          </a:xfrm>
        </p:spPr>
        <p:txBody>
          <a:bodyPr/>
          <a:lstStyle/>
          <a:p>
            <a:pPr marL="933450" lvl="1" indent="-476250">
              <a:buFont typeface="Wingdings" pitchFamily="2" charset="2"/>
              <a:buNone/>
            </a:pPr>
            <a:r>
              <a:rPr lang="en-US" sz="2400" smtClean="0"/>
              <a:t>T  F   1. A noun is a person place or thing.</a:t>
            </a:r>
          </a:p>
          <a:p>
            <a:pPr marL="933450" lvl="1" indent="-476250">
              <a:buFont typeface="Wingdings" pitchFamily="2" charset="2"/>
              <a:buNone/>
            </a:pPr>
            <a:r>
              <a:rPr lang="en-US" sz="2400" smtClean="0"/>
              <a:t>T  F   2. An adverb describes a noun.</a:t>
            </a:r>
          </a:p>
          <a:p>
            <a:pPr marL="933450" lvl="1" indent="-476250">
              <a:buFont typeface="Wingdings" pitchFamily="2" charset="2"/>
              <a:buNone/>
            </a:pPr>
            <a:endParaRPr lang="en-US" sz="2400" smtClean="0"/>
          </a:p>
          <a:p>
            <a:pPr marL="933450" lvl="1" indent="-476250">
              <a:buFont typeface="Wingdings" pitchFamily="2" charset="2"/>
              <a:buAutoNum type="arabicPeriod"/>
            </a:pPr>
            <a:r>
              <a:rPr lang="en-US" sz="2400" smtClean="0"/>
              <a:t>Explain judgments to be made</a:t>
            </a:r>
          </a:p>
          <a:p>
            <a:pPr marL="933450" lvl="1" indent="-476250">
              <a:buFont typeface="Wingdings" pitchFamily="2" charset="2"/>
              <a:buAutoNum type="arabicPeriod"/>
            </a:pPr>
            <a:r>
              <a:rPr lang="en-US" sz="2400" smtClean="0"/>
              <a:t>Ensure answers choices match</a:t>
            </a:r>
          </a:p>
          <a:p>
            <a:pPr marL="933450" lvl="1" indent="-476250">
              <a:buFont typeface="Wingdings" pitchFamily="2" charset="2"/>
              <a:buAutoNum type="arabicPeriod"/>
            </a:pPr>
            <a:r>
              <a:rPr lang="en-US" sz="2400" smtClean="0"/>
              <a:t>Explain how to answer</a:t>
            </a:r>
          </a:p>
          <a:p>
            <a:pPr marL="933450" lvl="1" indent="-476250">
              <a:buFont typeface="Wingdings" pitchFamily="2" charset="2"/>
              <a:buAutoNum type="arabicPeriod"/>
            </a:pPr>
            <a:r>
              <a:rPr lang="en-US" sz="2400" smtClean="0"/>
              <a:t>Only one idea to be judged</a:t>
            </a:r>
          </a:p>
          <a:p>
            <a:pPr marL="933450" lvl="1" indent="-476250">
              <a:buFont typeface="Wingdings" pitchFamily="2" charset="2"/>
              <a:buAutoNum type="arabicPeriod"/>
            </a:pPr>
            <a:r>
              <a:rPr lang="en-US" sz="2400" smtClean="0"/>
              <a:t>Positive wording</a:t>
            </a:r>
          </a:p>
          <a:p>
            <a:pPr marL="933450" lvl="1" indent="-476250">
              <a:buFont typeface="Wingdings" pitchFamily="2" charset="2"/>
              <a:buAutoNum type="arabicPeriod"/>
            </a:pPr>
            <a:r>
              <a:rPr lang="en-US" sz="2400" smtClean="0"/>
              <a:t>Avoid trickiness, clues, qualifiers</a:t>
            </a:r>
          </a:p>
          <a:p>
            <a:pPr marL="933450" lvl="1" indent="-476250">
              <a:buFont typeface="Wingdings" pitchFamily="2" charset="2"/>
              <a:buAutoNum type="arabicPeriod"/>
            </a:pPr>
            <a:endParaRPr lang="en-US" sz="2400" smtClean="0"/>
          </a:p>
          <a:p>
            <a:pPr marL="552450" indent="-552450"/>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r>
              <a:rPr lang="en-US"/>
              <a:t>January 7. 2011</a:t>
            </a:r>
          </a:p>
        </p:txBody>
      </p:sp>
      <p:sp>
        <p:nvSpPr>
          <p:cNvPr id="29699" name="Rectangle 5"/>
          <p:cNvSpPr>
            <a:spLocks noGrp="1" noChangeArrowheads="1"/>
          </p:cNvSpPr>
          <p:nvPr>
            <p:ph type="ftr" sz="quarter" idx="11"/>
          </p:nvPr>
        </p:nvSpPr>
        <p:spPr>
          <a:noFill/>
        </p:spPr>
        <p:txBody>
          <a:bodyPr/>
          <a:lstStyle/>
          <a:p>
            <a:r>
              <a:rPr lang="en-US" smtClean="0"/>
              <a:t>Academic Effectiveness and Assessment </a:t>
            </a:r>
          </a:p>
        </p:txBody>
      </p:sp>
      <p:sp>
        <p:nvSpPr>
          <p:cNvPr id="29700" name="Slide Number Placeholder 5"/>
          <p:cNvSpPr>
            <a:spLocks noGrp="1"/>
          </p:cNvSpPr>
          <p:nvPr>
            <p:ph type="sldNum" sz="quarter" idx="12"/>
          </p:nvPr>
        </p:nvSpPr>
        <p:spPr>
          <a:noFill/>
        </p:spPr>
        <p:txBody>
          <a:bodyPr/>
          <a:lstStyle/>
          <a:p>
            <a:fld id="{89BEAC57-B1E6-4343-9F5B-40CAB25AA5CE}" type="slidenum">
              <a:rPr lang="en-US" smtClean="0"/>
              <a:pPr/>
              <a:t>24</a:t>
            </a:fld>
            <a:endParaRPr lang="en-US" smtClean="0"/>
          </a:p>
        </p:txBody>
      </p:sp>
      <p:sp>
        <p:nvSpPr>
          <p:cNvPr id="29701" name="Rectangle 2"/>
          <p:cNvSpPr>
            <a:spLocks noGrp="1" noChangeArrowheads="1"/>
          </p:cNvSpPr>
          <p:nvPr>
            <p:ph type="title"/>
          </p:nvPr>
        </p:nvSpPr>
        <p:spPr/>
        <p:txBody>
          <a:bodyPr/>
          <a:lstStyle/>
          <a:p>
            <a:pPr algn="l"/>
            <a:r>
              <a:rPr lang="en-US" smtClean="0"/>
              <a:t>Matching Item</a:t>
            </a:r>
          </a:p>
        </p:txBody>
      </p:sp>
      <p:sp>
        <p:nvSpPr>
          <p:cNvPr id="29702" name="Rectangle 3"/>
          <p:cNvSpPr>
            <a:spLocks noGrp="1" noChangeArrowheads="1"/>
          </p:cNvSpPr>
          <p:nvPr>
            <p:ph type="body" idx="1"/>
          </p:nvPr>
        </p:nvSpPr>
        <p:spPr>
          <a:xfrm>
            <a:off x="685800" y="1905000"/>
            <a:ext cx="6858000" cy="2057400"/>
          </a:xfrm>
        </p:spPr>
        <p:txBody>
          <a:bodyPr/>
          <a:lstStyle/>
          <a:p>
            <a:pPr marL="552450" indent="-552450">
              <a:lnSpc>
                <a:spcPct val="90000"/>
              </a:lnSpc>
              <a:buFont typeface="Wingdings" pitchFamily="2" charset="2"/>
              <a:buNone/>
            </a:pPr>
            <a:r>
              <a:rPr lang="en-US" sz="2800" smtClean="0"/>
              <a:t>           </a:t>
            </a:r>
            <a:r>
              <a:rPr lang="en-US" sz="2800" u="sng" smtClean="0"/>
              <a:t>Column A</a:t>
            </a:r>
            <a:r>
              <a:rPr lang="en-US" sz="2800" smtClean="0"/>
              <a:t>		               </a:t>
            </a:r>
            <a:r>
              <a:rPr lang="en-US" sz="2800" u="sng" smtClean="0"/>
              <a:t>Column B</a:t>
            </a:r>
          </a:p>
          <a:p>
            <a:pPr marL="933450" lvl="1" indent="-476250">
              <a:lnSpc>
                <a:spcPct val="90000"/>
              </a:lnSpc>
              <a:buFont typeface="Wingdings" pitchFamily="2" charset="2"/>
              <a:buNone/>
            </a:pPr>
            <a:r>
              <a:rPr lang="en-US" sz="1800" smtClean="0"/>
              <a:t> </a:t>
            </a:r>
            <a:r>
              <a:rPr lang="en-US" sz="1800" u="sng" smtClean="0"/>
              <a:t>__</a:t>
            </a:r>
            <a:r>
              <a:rPr lang="en-US" sz="1800" smtClean="0"/>
              <a:t>Person, place, or thing.  	                         a. Adjective</a:t>
            </a:r>
          </a:p>
          <a:p>
            <a:pPr marL="933450" lvl="1" indent="-476250">
              <a:lnSpc>
                <a:spcPct val="90000"/>
              </a:lnSpc>
              <a:buFont typeface="Wingdings" pitchFamily="2" charset="2"/>
              <a:buNone/>
            </a:pPr>
            <a:r>
              <a:rPr lang="en-US" sz="1800" smtClean="0"/>
              <a:t> __Describes a person, place, or thing.             b. Noun</a:t>
            </a:r>
          </a:p>
          <a:p>
            <a:pPr marL="933450" lvl="1" indent="-476250">
              <a:lnSpc>
                <a:spcPct val="90000"/>
              </a:lnSpc>
              <a:buFont typeface="Wingdings" pitchFamily="2" charset="2"/>
              <a:buNone/>
            </a:pPr>
            <a:endParaRPr lang="en-US" sz="1800" smtClean="0"/>
          </a:p>
          <a:p>
            <a:pPr marL="933450" lvl="1" indent="-476250">
              <a:lnSpc>
                <a:spcPct val="90000"/>
              </a:lnSpc>
              <a:buFont typeface="Wingdings" pitchFamily="2" charset="2"/>
              <a:buNone/>
            </a:pPr>
            <a:endParaRPr lang="en-US" sz="1800" smtClean="0"/>
          </a:p>
          <a:p>
            <a:pPr marL="933450" lvl="1" indent="-476250">
              <a:lnSpc>
                <a:spcPct val="90000"/>
              </a:lnSpc>
              <a:buFont typeface="Wingdings" pitchFamily="2" charset="2"/>
              <a:buNone/>
            </a:pPr>
            <a:r>
              <a:rPr lang="en-US" sz="2400" smtClean="0"/>
              <a:t>Terminology – premises and responses</a:t>
            </a:r>
          </a:p>
          <a:p>
            <a:pPr marL="933450" lvl="1" indent="-476250">
              <a:lnSpc>
                <a:spcPct val="90000"/>
              </a:lnSpc>
              <a:buFont typeface="Wingdings" pitchFamily="2" charset="2"/>
              <a:buAutoNum type="arabicPeriod"/>
            </a:pPr>
            <a:r>
              <a:rPr lang="en-US" sz="2400" smtClean="0"/>
              <a:t>Clear instructions</a:t>
            </a:r>
          </a:p>
          <a:p>
            <a:pPr marL="933450" lvl="1" indent="-476250">
              <a:lnSpc>
                <a:spcPct val="90000"/>
              </a:lnSpc>
              <a:buFont typeface="Wingdings" pitchFamily="2" charset="2"/>
              <a:buAutoNum type="arabicPeriod"/>
            </a:pPr>
            <a:r>
              <a:rPr lang="en-US" sz="2400" smtClean="0"/>
              <a:t>Homogenous premises</a:t>
            </a:r>
          </a:p>
          <a:p>
            <a:pPr marL="933450" lvl="1" indent="-476250">
              <a:lnSpc>
                <a:spcPct val="90000"/>
              </a:lnSpc>
              <a:buFont typeface="Wingdings" pitchFamily="2" charset="2"/>
              <a:buAutoNum type="arabicPeriod"/>
            </a:pPr>
            <a:r>
              <a:rPr lang="en-US" sz="2400" smtClean="0"/>
              <a:t>Homogenous responses (brief and ordered)</a:t>
            </a:r>
          </a:p>
          <a:p>
            <a:pPr marL="933450" lvl="1" indent="-476250">
              <a:lnSpc>
                <a:spcPct val="90000"/>
              </a:lnSpc>
              <a:buFont typeface="Wingdings" pitchFamily="2" charset="2"/>
              <a:buAutoNum type="arabicPeriod"/>
            </a:pPr>
            <a:r>
              <a:rPr lang="en-US" sz="2400" smtClean="0"/>
              <a:t>Avoid one-to-one</a:t>
            </a:r>
          </a:p>
          <a:p>
            <a:pPr marL="933450" lvl="1" indent="-476250">
              <a:lnSpc>
                <a:spcPct val="90000"/>
              </a:lnSpc>
              <a:buFont typeface="Wingdings" pitchFamily="2" charset="2"/>
              <a:buNone/>
            </a:pPr>
            <a:endParaRPr lang="en-US" sz="1800" smtClean="0"/>
          </a:p>
          <a:p>
            <a:pPr marL="552450" indent="-552450">
              <a:lnSpc>
                <a:spcPct val="90000"/>
              </a:lnSpc>
              <a:buFont typeface="Wingdings" pitchFamily="2" charset="2"/>
              <a:buNone/>
            </a:pPr>
            <a:endParaRPr lang="en-US" sz="2000" smtClean="0"/>
          </a:p>
          <a:p>
            <a:pPr marL="552450" indent="-552450">
              <a:lnSpc>
                <a:spcPct val="90000"/>
              </a:lnSpc>
              <a:buFont typeface="Wingdings" pitchFamily="2" charset="2"/>
              <a:buNone/>
            </a:pPr>
            <a:endParaRPr lang="en-US" sz="2800" u="sng"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dt" sz="quarter" idx="10"/>
          </p:nvPr>
        </p:nvSpPr>
        <p:spPr>
          <a:noFill/>
        </p:spPr>
        <p:txBody>
          <a:bodyPr/>
          <a:lstStyle/>
          <a:p>
            <a:r>
              <a:rPr lang="en-US"/>
              <a:t>January 7. 2011</a:t>
            </a:r>
          </a:p>
        </p:txBody>
      </p:sp>
      <p:sp>
        <p:nvSpPr>
          <p:cNvPr id="30723" name="Rectangle 5"/>
          <p:cNvSpPr>
            <a:spLocks noGrp="1" noChangeArrowheads="1"/>
          </p:cNvSpPr>
          <p:nvPr>
            <p:ph type="ftr" sz="quarter" idx="11"/>
          </p:nvPr>
        </p:nvSpPr>
        <p:spPr>
          <a:noFill/>
        </p:spPr>
        <p:txBody>
          <a:bodyPr/>
          <a:lstStyle/>
          <a:p>
            <a:r>
              <a:rPr lang="en-US" smtClean="0"/>
              <a:t>Academic Effectiveness and Assessment </a:t>
            </a:r>
          </a:p>
        </p:txBody>
      </p:sp>
      <p:sp>
        <p:nvSpPr>
          <p:cNvPr id="30724" name="Slide Number Placeholder 5"/>
          <p:cNvSpPr>
            <a:spLocks noGrp="1"/>
          </p:cNvSpPr>
          <p:nvPr>
            <p:ph type="sldNum" sz="quarter" idx="12"/>
          </p:nvPr>
        </p:nvSpPr>
        <p:spPr>
          <a:noFill/>
        </p:spPr>
        <p:txBody>
          <a:bodyPr/>
          <a:lstStyle/>
          <a:p>
            <a:fld id="{EC999862-F71E-4FF1-BAF7-82AADE1F2D38}" type="slidenum">
              <a:rPr lang="en-US" smtClean="0"/>
              <a:pPr/>
              <a:t>25</a:t>
            </a:fld>
            <a:endParaRPr lang="en-US" smtClean="0"/>
          </a:p>
        </p:txBody>
      </p:sp>
      <p:sp>
        <p:nvSpPr>
          <p:cNvPr id="30725" name="Rectangle 2"/>
          <p:cNvSpPr>
            <a:spLocks noGrp="1" noChangeArrowheads="1"/>
          </p:cNvSpPr>
          <p:nvPr>
            <p:ph type="title"/>
          </p:nvPr>
        </p:nvSpPr>
        <p:spPr/>
        <p:txBody>
          <a:bodyPr/>
          <a:lstStyle/>
          <a:p>
            <a:pPr algn="l"/>
            <a:r>
              <a:rPr lang="en-US" sz="3500" smtClean="0"/>
              <a:t>Keyed Response</a:t>
            </a:r>
          </a:p>
        </p:txBody>
      </p:sp>
      <p:sp>
        <p:nvSpPr>
          <p:cNvPr id="30726" name="Rectangle 3"/>
          <p:cNvSpPr>
            <a:spLocks noGrp="1" noChangeArrowheads="1"/>
          </p:cNvSpPr>
          <p:nvPr>
            <p:ph type="body" idx="1"/>
          </p:nvPr>
        </p:nvSpPr>
        <p:spPr>
          <a:xfrm>
            <a:off x="304800" y="1828800"/>
            <a:ext cx="8305800" cy="4343400"/>
          </a:xfrm>
        </p:spPr>
        <p:txBody>
          <a:bodyPr/>
          <a:lstStyle/>
          <a:p>
            <a:pPr lvl="1">
              <a:buFont typeface="Wingdings" pitchFamily="2" charset="2"/>
              <a:buNone/>
            </a:pPr>
            <a:r>
              <a:rPr lang="en-US" sz="2400" i="1" smtClean="0"/>
              <a:t>Responses</a:t>
            </a:r>
          </a:p>
          <a:p>
            <a:pPr lvl="1">
              <a:buFont typeface="Wingdings" pitchFamily="2" charset="2"/>
              <a:buNone/>
            </a:pPr>
            <a:r>
              <a:rPr lang="en-US" sz="2400" smtClean="0"/>
              <a:t>a. A noun</a:t>
            </a:r>
          </a:p>
          <a:p>
            <a:pPr lvl="1">
              <a:buFont typeface="Wingdings" pitchFamily="2" charset="2"/>
              <a:buNone/>
            </a:pPr>
            <a:r>
              <a:rPr lang="en-US" sz="2400" smtClean="0"/>
              <a:t>b. A pronoun</a:t>
            </a:r>
          </a:p>
          <a:p>
            <a:pPr lvl="1">
              <a:buFont typeface="Wingdings" pitchFamily="2" charset="2"/>
              <a:buNone/>
            </a:pPr>
            <a:r>
              <a:rPr lang="en-US" sz="2400" smtClean="0"/>
              <a:t>c. An adjective</a:t>
            </a:r>
          </a:p>
          <a:p>
            <a:pPr lvl="1">
              <a:buFont typeface="Wingdings" pitchFamily="2" charset="2"/>
              <a:buNone/>
            </a:pPr>
            <a:r>
              <a:rPr lang="en-US" sz="2400" smtClean="0"/>
              <a:t>d. An adverb</a:t>
            </a:r>
          </a:p>
          <a:p>
            <a:pPr lvl="1"/>
            <a:endParaRPr lang="en-US" sz="2400" smtClean="0"/>
          </a:p>
          <a:p>
            <a:pPr lvl="1">
              <a:buFont typeface="Wingdings" pitchFamily="2" charset="2"/>
              <a:buNone/>
            </a:pPr>
            <a:r>
              <a:rPr lang="en-US" sz="2400" smtClean="0"/>
              <a:t>___Person, place, or thing.</a:t>
            </a:r>
          </a:p>
          <a:p>
            <a:pPr lvl="1">
              <a:buFont typeface="Wingdings" pitchFamily="2" charset="2"/>
              <a:buNone/>
            </a:pPr>
            <a:r>
              <a:rPr lang="en-US" sz="2400" smtClean="0"/>
              <a:t>___Describes a person, place, or thing.</a:t>
            </a:r>
          </a:p>
          <a:p>
            <a:pPr lvl="1">
              <a:buFont typeface="Wingdings" pitchFamily="2" charset="2"/>
              <a:buNone/>
            </a:pPr>
            <a:endParaRPr lang="en-US" sz="2400" smtClean="0"/>
          </a:p>
          <a:p>
            <a:pPr lvl="1">
              <a:buFont typeface="Wingdings" pitchFamily="2" charset="2"/>
              <a:buChar char="§"/>
            </a:pPr>
            <a:r>
              <a:rPr lang="en-US" sz="2400" smtClean="0"/>
              <a:t>Like matching items, more response options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r>
              <a:rPr lang="en-US"/>
              <a:t>January 7. 2011</a:t>
            </a:r>
          </a:p>
        </p:txBody>
      </p:sp>
      <p:sp>
        <p:nvSpPr>
          <p:cNvPr id="31747" name="Rectangle 5"/>
          <p:cNvSpPr>
            <a:spLocks noGrp="1" noChangeArrowheads="1"/>
          </p:cNvSpPr>
          <p:nvPr>
            <p:ph type="ftr" sz="quarter" idx="11"/>
          </p:nvPr>
        </p:nvSpPr>
        <p:spPr>
          <a:noFill/>
        </p:spPr>
        <p:txBody>
          <a:bodyPr/>
          <a:lstStyle/>
          <a:p>
            <a:r>
              <a:rPr lang="en-US" smtClean="0"/>
              <a:t>Academic Effectiveness and Assessment </a:t>
            </a:r>
          </a:p>
        </p:txBody>
      </p:sp>
      <p:sp>
        <p:nvSpPr>
          <p:cNvPr id="31748" name="Slide Number Placeholder 5"/>
          <p:cNvSpPr>
            <a:spLocks noGrp="1"/>
          </p:cNvSpPr>
          <p:nvPr>
            <p:ph type="sldNum" sz="quarter" idx="12"/>
          </p:nvPr>
        </p:nvSpPr>
        <p:spPr>
          <a:noFill/>
        </p:spPr>
        <p:txBody>
          <a:bodyPr/>
          <a:lstStyle/>
          <a:p>
            <a:fld id="{FEAB557C-AB1D-4024-80ED-93E146D3665C}" type="slidenum">
              <a:rPr lang="en-US" smtClean="0"/>
              <a:pPr/>
              <a:t>26</a:t>
            </a:fld>
            <a:endParaRPr lang="en-US" smtClean="0"/>
          </a:p>
        </p:txBody>
      </p:sp>
      <p:sp>
        <p:nvSpPr>
          <p:cNvPr id="31749" name="Rectangle 2"/>
          <p:cNvSpPr>
            <a:spLocks noGrp="1" noChangeArrowheads="1"/>
          </p:cNvSpPr>
          <p:nvPr>
            <p:ph type="title"/>
          </p:nvPr>
        </p:nvSpPr>
        <p:spPr/>
        <p:txBody>
          <a:bodyPr/>
          <a:lstStyle/>
          <a:p>
            <a:pPr algn="l"/>
            <a:r>
              <a:rPr lang="en-US" smtClean="0"/>
              <a:t>MC Item Format</a:t>
            </a:r>
          </a:p>
        </p:txBody>
      </p:sp>
      <p:sp>
        <p:nvSpPr>
          <p:cNvPr id="31750" name="Rectangle 3"/>
          <p:cNvSpPr>
            <a:spLocks noGrp="1" noChangeArrowheads="1"/>
          </p:cNvSpPr>
          <p:nvPr>
            <p:ph type="body" idx="1"/>
          </p:nvPr>
        </p:nvSpPr>
        <p:spPr>
          <a:xfrm>
            <a:off x="304800" y="1905000"/>
            <a:ext cx="8305800" cy="4114800"/>
          </a:xfrm>
        </p:spPr>
        <p:txBody>
          <a:bodyPr/>
          <a:lstStyle/>
          <a:p>
            <a:pPr lvl="1">
              <a:buFont typeface="Wingdings" pitchFamily="2" charset="2"/>
              <a:buNone/>
            </a:pPr>
            <a:r>
              <a:rPr lang="en-US" sz="2400" smtClean="0"/>
              <a:t>What is the part of speech that is used to name a person, place, or thing?</a:t>
            </a:r>
          </a:p>
          <a:p>
            <a:pPr lvl="1">
              <a:buFont typeface="Wingdings" pitchFamily="2" charset="2"/>
              <a:buNone/>
            </a:pPr>
            <a:endParaRPr lang="en-US" sz="1000" smtClean="0"/>
          </a:p>
          <a:p>
            <a:pPr lvl="1">
              <a:buFont typeface="Wingdings" pitchFamily="2" charset="2"/>
              <a:buNone/>
            </a:pPr>
            <a:r>
              <a:rPr lang="en-US" sz="2400" smtClean="0"/>
              <a:t>    A) A noun*</a:t>
            </a:r>
          </a:p>
          <a:p>
            <a:pPr lvl="1">
              <a:buFont typeface="Wingdings" pitchFamily="2" charset="2"/>
              <a:buNone/>
            </a:pPr>
            <a:r>
              <a:rPr lang="en-US" sz="2400" smtClean="0"/>
              <a:t>    B) A pronoun</a:t>
            </a:r>
          </a:p>
          <a:p>
            <a:pPr lvl="1">
              <a:buFont typeface="Wingdings" pitchFamily="2" charset="2"/>
              <a:buNone/>
            </a:pPr>
            <a:r>
              <a:rPr lang="en-US" sz="2400" smtClean="0"/>
              <a:t>    C) An adjective</a:t>
            </a:r>
          </a:p>
          <a:p>
            <a:pPr lvl="1">
              <a:buFont typeface="Wingdings" pitchFamily="2" charset="2"/>
              <a:buNone/>
            </a:pPr>
            <a:r>
              <a:rPr lang="en-US" sz="2400" smtClean="0"/>
              <a:t>    D) An adverb</a:t>
            </a:r>
          </a:p>
          <a:p>
            <a:pPr lvl="1">
              <a:buFont typeface="Wingdings" pitchFamily="2" charset="2"/>
              <a:buChar char="§"/>
            </a:pPr>
            <a:endParaRPr lang="en-US" sz="2400" smtClean="0"/>
          </a:p>
          <a:p>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dt" sz="quarter" idx="10"/>
          </p:nvPr>
        </p:nvSpPr>
        <p:spPr>
          <a:noFill/>
        </p:spPr>
        <p:txBody>
          <a:bodyPr/>
          <a:lstStyle/>
          <a:p>
            <a:r>
              <a:rPr lang="en-US"/>
              <a:t>January 7. 2011</a:t>
            </a:r>
          </a:p>
        </p:txBody>
      </p:sp>
      <p:sp>
        <p:nvSpPr>
          <p:cNvPr id="32771" name="Rectangle 5"/>
          <p:cNvSpPr>
            <a:spLocks noGrp="1" noChangeArrowheads="1"/>
          </p:cNvSpPr>
          <p:nvPr>
            <p:ph type="ftr" sz="quarter" idx="11"/>
          </p:nvPr>
        </p:nvSpPr>
        <p:spPr>
          <a:noFill/>
        </p:spPr>
        <p:txBody>
          <a:bodyPr/>
          <a:lstStyle/>
          <a:p>
            <a:r>
              <a:rPr lang="en-US" smtClean="0"/>
              <a:t>Academic Effectiveness and Assessment </a:t>
            </a:r>
          </a:p>
        </p:txBody>
      </p:sp>
      <p:sp>
        <p:nvSpPr>
          <p:cNvPr id="32772" name="Title 1"/>
          <p:cNvSpPr>
            <a:spLocks noGrp="1"/>
          </p:cNvSpPr>
          <p:nvPr>
            <p:ph type="title"/>
          </p:nvPr>
        </p:nvSpPr>
        <p:spPr/>
        <p:txBody>
          <a:bodyPr/>
          <a:lstStyle/>
          <a:p>
            <a:pPr algn="l"/>
            <a:r>
              <a:rPr lang="en-US" smtClean="0"/>
              <a:t>MC Item Terminology</a:t>
            </a:r>
          </a:p>
        </p:txBody>
      </p:sp>
      <p:sp>
        <p:nvSpPr>
          <p:cNvPr id="32773" name="Content Placeholder 2"/>
          <p:cNvSpPr>
            <a:spLocks noGrp="1"/>
          </p:cNvSpPr>
          <p:nvPr>
            <p:ph idx="1"/>
          </p:nvPr>
        </p:nvSpPr>
        <p:spPr/>
        <p:txBody>
          <a:bodyPr/>
          <a:lstStyle/>
          <a:p>
            <a:pPr>
              <a:buFont typeface="Wingdings" pitchFamily="2" charset="2"/>
              <a:buChar char="§"/>
            </a:pPr>
            <a:r>
              <a:rPr lang="en-US" sz="2800" dirty="0" smtClean="0">
                <a:solidFill>
                  <a:srgbClr val="000099"/>
                </a:solidFill>
              </a:rPr>
              <a:t>Stem: </a:t>
            </a:r>
            <a:r>
              <a:rPr lang="en-US" sz="2800" dirty="0" smtClean="0"/>
              <a:t>Sets the stage for the item; question or incomplete thought; should contain all the needed information to select the correct response.</a:t>
            </a:r>
          </a:p>
          <a:p>
            <a:pPr>
              <a:buFont typeface="Wingdings" pitchFamily="2" charset="2"/>
              <a:buChar char="§"/>
            </a:pPr>
            <a:r>
              <a:rPr lang="en-US" sz="2800" dirty="0" smtClean="0">
                <a:solidFill>
                  <a:srgbClr val="000099"/>
                </a:solidFill>
              </a:rPr>
              <a:t>Options: </a:t>
            </a:r>
            <a:r>
              <a:rPr lang="en-US" sz="2800" dirty="0" smtClean="0"/>
              <a:t>Possible responses consisting of one and only one correct answer</a:t>
            </a:r>
          </a:p>
          <a:p>
            <a:pPr>
              <a:buFont typeface="Wingdings" pitchFamily="2" charset="2"/>
              <a:buChar char="§"/>
            </a:pPr>
            <a:r>
              <a:rPr lang="en-US" sz="2800" dirty="0" smtClean="0">
                <a:solidFill>
                  <a:srgbClr val="000099"/>
                </a:solidFill>
              </a:rPr>
              <a:t>Key: </a:t>
            </a:r>
            <a:r>
              <a:rPr lang="en-US" sz="2800" dirty="0" smtClean="0"/>
              <a:t>correct response</a:t>
            </a:r>
          </a:p>
          <a:p>
            <a:pPr>
              <a:buFont typeface="Wingdings" pitchFamily="2" charset="2"/>
              <a:buChar char="§"/>
            </a:pPr>
            <a:r>
              <a:rPr lang="en-US" sz="2800" dirty="0" err="1" smtClean="0">
                <a:solidFill>
                  <a:srgbClr val="000099"/>
                </a:solidFill>
              </a:rPr>
              <a:t>Distractor</a:t>
            </a:r>
            <a:r>
              <a:rPr lang="en-US" sz="2800" dirty="0" smtClean="0">
                <a:solidFill>
                  <a:srgbClr val="000099"/>
                </a:solidFill>
              </a:rPr>
              <a:t>: </a:t>
            </a:r>
            <a:r>
              <a:rPr lang="en-US" sz="2800" dirty="0" smtClean="0"/>
              <a:t>wrong response, plausible but not correct, attractive to an under-prepared student</a:t>
            </a:r>
          </a:p>
        </p:txBody>
      </p:sp>
      <p:sp>
        <p:nvSpPr>
          <p:cNvPr id="32774" name="Slide Number Placeholder 5"/>
          <p:cNvSpPr>
            <a:spLocks noGrp="1"/>
          </p:cNvSpPr>
          <p:nvPr>
            <p:ph type="sldNum" sz="quarter" idx="12"/>
          </p:nvPr>
        </p:nvSpPr>
        <p:spPr>
          <a:noFill/>
        </p:spPr>
        <p:txBody>
          <a:bodyPr/>
          <a:lstStyle/>
          <a:p>
            <a:fld id="{4DA2A57B-1598-40E1-B4E3-4CE827776E76}"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dt" sz="quarter" idx="10"/>
          </p:nvPr>
        </p:nvSpPr>
        <p:spPr>
          <a:noFill/>
        </p:spPr>
        <p:txBody>
          <a:bodyPr/>
          <a:lstStyle/>
          <a:p>
            <a:r>
              <a:rPr lang="en-US"/>
              <a:t>January 7. 2011</a:t>
            </a:r>
          </a:p>
        </p:txBody>
      </p:sp>
      <p:sp>
        <p:nvSpPr>
          <p:cNvPr id="33795" name="Rectangle 5"/>
          <p:cNvSpPr>
            <a:spLocks noGrp="1" noChangeArrowheads="1"/>
          </p:cNvSpPr>
          <p:nvPr>
            <p:ph type="ftr" sz="quarter" idx="11"/>
          </p:nvPr>
        </p:nvSpPr>
        <p:spPr>
          <a:noFill/>
        </p:spPr>
        <p:txBody>
          <a:bodyPr/>
          <a:lstStyle/>
          <a:p>
            <a:r>
              <a:rPr lang="en-US" smtClean="0"/>
              <a:t>Academic Effectiveness and Assessment </a:t>
            </a:r>
          </a:p>
        </p:txBody>
      </p:sp>
      <p:sp>
        <p:nvSpPr>
          <p:cNvPr id="33796" name="Title 1"/>
          <p:cNvSpPr>
            <a:spLocks noGrp="1"/>
          </p:cNvSpPr>
          <p:nvPr>
            <p:ph type="title"/>
          </p:nvPr>
        </p:nvSpPr>
        <p:spPr/>
        <p:txBody>
          <a:bodyPr/>
          <a:lstStyle/>
          <a:p>
            <a:pPr algn="l"/>
            <a:r>
              <a:rPr lang="en-US" smtClean="0"/>
              <a:t>Competency</a:t>
            </a:r>
          </a:p>
        </p:txBody>
      </p:sp>
      <p:sp>
        <p:nvSpPr>
          <p:cNvPr id="33797" name="Content Placeholder 2"/>
          <p:cNvSpPr>
            <a:spLocks noGrp="1"/>
          </p:cNvSpPr>
          <p:nvPr>
            <p:ph idx="1"/>
          </p:nvPr>
        </p:nvSpPr>
        <p:spPr/>
        <p:txBody>
          <a:bodyPr/>
          <a:lstStyle/>
          <a:p>
            <a:pPr>
              <a:buFont typeface="Wingdings" pitchFamily="2" charset="2"/>
              <a:buChar char="§"/>
            </a:pPr>
            <a:r>
              <a:rPr lang="en-US" sz="2800" smtClean="0"/>
              <a:t>Items should test for the appropriate  or adequate level of knowledge, skill, or ability (KSA) for the students.</a:t>
            </a:r>
          </a:p>
          <a:p>
            <a:pPr>
              <a:buFont typeface="Wingdings" pitchFamily="2" charset="2"/>
              <a:buChar char="§"/>
            </a:pPr>
            <a:r>
              <a:rPr lang="en-US" sz="2800" smtClean="0"/>
              <a:t>Assessing lower division students on graduate level material is an ‘unfair’ expectation.</a:t>
            </a:r>
          </a:p>
          <a:p>
            <a:pPr>
              <a:buFont typeface="Wingdings" pitchFamily="2" charset="2"/>
              <a:buChar char="§"/>
            </a:pPr>
            <a:r>
              <a:rPr lang="en-US" sz="2800" smtClean="0"/>
              <a:t>The competent student should do well on an assessment, items should not be written for </a:t>
            </a:r>
            <a:r>
              <a:rPr lang="en-US" sz="2800" u="sng" smtClean="0"/>
              <a:t>only</a:t>
            </a:r>
            <a:r>
              <a:rPr lang="en-US" sz="2800" smtClean="0"/>
              <a:t> the top students in the class. </a:t>
            </a:r>
          </a:p>
        </p:txBody>
      </p:sp>
      <p:sp>
        <p:nvSpPr>
          <p:cNvPr id="33798" name="Slide Number Placeholder 5"/>
          <p:cNvSpPr>
            <a:spLocks noGrp="1"/>
          </p:cNvSpPr>
          <p:nvPr>
            <p:ph type="sldNum" sz="quarter" idx="12"/>
          </p:nvPr>
        </p:nvSpPr>
        <p:spPr>
          <a:noFill/>
        </p:spPr>
        <p:txBody>
          <a:bodyPr/>
          <a:lstStyle/>
          <a:p>
            <a:fld id="{7A95045A-671A-48D2-91D8-ACC217CC3BE6}"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dt" sz="quarter" idx="10"/>
          </p:nvPr>
        </p:nvSpPr>
        <p:spPr>
          <a:noFill/>
        </p:spPr>
        <p:txBody>
          <a:bodyPr/>
          <a:lstStyle/>
          <a:p>
            <a:r>
              <a:rPr lang="en-US"/>
              <a:t>January 7. 2011</a:t>
            </a:r>
          </a:p>
        </p:txBody>
      </p:sp>
      <p:sp>
        <p:nvSpPr>
          <p:cNvPr id="34819" name="Rectangle 5"/>
          <p:cNvSpPr>
            <a:spLocks noGrp="1" noChangeArrowheads="1"/>
          </p:cNvSpPr>
          <p:nvPr>
            <p:ph type="ftr" sz="quarter" idx="11"/>
          </p:nvPr>
        </p:nvSpPr>
        <p:spPr>
          <a:noFill/>
        </p:spPr>
        <p:txBody>
          <a:bodyPr/>
          <a:lstStyle/>
          <a:p>
            <a:r>
              <a:rPr lang="en-US" smtClean="0"/>
              <a:t>Academic Effectiveness and Assessment </a:t>
            </a:r>
          </a:p>
        </p:txBody>
      </p:sp>
      <p:sp>
        <p:nvSpPr>
          <p:cNvPr id="34820" name="Title 1"/>
          <p:cNvSpPr>
            <a:spLocks noGrp="1"/>
          </p:cNvSpPr>
          <p:nvPr>
            <p:ph type="title"/>
          </p:nvPr>
        </p:nvSpPr>
        <p:spPr/>
        <p:txBody>
          <a:bodyPr/>
          <a:lstStyle/>
          <a:p>
            <a:pPr algn="l"/>
            <a:r>
              <a:rPr lang="en-US" smtClean="0"/>
              <a:t>Clarity</a:t>
            </a:r>
          </a:p>
        </p:txBody>
      </p:sp>
      <p:sp>
        <p:nvSpPr>
          <p:cNvPr id="34821" name="Content Placeholder 2"/>
          <p:cNvSpPr>
            <a:spLocks noGrp="1"/>
          </p:cNvSpPr>
          <p:nvPr>
            <p:ph idx="1"/>
          </p:nvPr>
        </p:nvSpPr>
        <p:spPr/>
        <p:txBody>
          <a:bodyPr/>
          <a:lstStyle/>
          <a:p>
            <a:pPr>
              <a:buFont typeface="Wingdings" pitchFamily="2" charset="2"/>
              <a:buChar char="§"/>
            </a:pPr>
            <a:r>
              <a:rPr lang="en-US" dirty="0" smtClean="0"/>
              <a:t>Clear, precise item and instructions</a:t>
            </a:r>
          </a:p>
          <a:p>
            <a:pPr>
              <a:buFont typeface="Wingdings" pitchFamily="2" charset="2"/>
              <a:buChar char="§"/>
            </a:pPr>
            <a:r>
              <a:rPr lang="en-US" dirty="0" smtClean="0"/>
              <a:t>Correct grammar, punctuation, spelling</a:t>
            </a:r>
          </a:p>
          <a:p>
            <a:pPr>
              <a:buFont typeface="Wingdings" pitchFamily="2" charset="2"/>
              <a:buChar char="§"/>
            </a:pPr>
            <a:r>
              <a:rPr lang="en-US" dirty="0" smtClean="0"/>
              <a:t>Address one single issue</a:t>
            </a:r>
          </a:p>
          <a:p>
            <a:pPr>
              <a:buFont typeface="Wingdings" pitchFamily="2" charset="2"/>
              <a:buChar char="§"/>
            </a:pPr>
            <a:r>
              <a:rPr lang="en-US" dirty="0" smtClean="0"/>
              <a:t>Avoid extraneous material (teaching)</a:t>
            </a:r>
          </a:p>
          <a:p>
            <a:pPr>
              <a:buFont typeface="Wingdings" pitchFamily="2" charset="2"/>
              <a:buChar char="§"/>
            </a:pPr>
            <a:r>
              <a:rPr lang="en-US" dirty="0" smtClean="0"/>
              <a:t>One correct or clearly best answer</a:t>
            </a:r>
          </a:p>
          <a:p>
            <a:pPr>
              <a:buFont typeface="Wingdings" pitchFamily="2" charset="2"/>
              <a:buChar char="§"/>
            </a:pPr>
            <a:r>
              <a:rPr lang="en-US" dirty="0" smtClean="0"/>
              <a:t>Legible copies of exam</a:t>
            </a:r>
          </a:p>
          <a:p>
            <a:endParaRPr lang="en-US" dirty="0" smtClean="0"/>
          </a:p>
        </p:txBody>
      </p:sp>
      <p:sp>
        <p:nvSpPr>
          <p:cNvPr id="34822" name="Slide Number Placeholder 5"/>
          <p:cNvSpPr>
            <a:spLocks noGrp="1"/>
          </p:cNvSpPr>
          <p:nvPr>
            <p:ph type="sldNum" sz="quarter" idx="12"/>
          </p:nvPr>
        </p:nvSpPr>
        <p:spPr>
          <a:noFill/>
        </p:spPr>
        <p:txBody>
          <a:bodyPr/>
          <a:lstStyle/>
          <a:p>
            <a:fld id="{A8F66283-386B-4571-8779-6A0C3019944B}"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US" sz="3600" smtClean="0"/>
              <a:t>Writing Objective Test Items</a:t>
            </a:r>
          </a:p>
        </p:txBody>
      </p:sp>
      <p:sp>
        <p:nvSpPr>
          <p:cNvPr id="8195" name="Content Placeholder 2"/>
          <p:cNvSpPr>
            <a:spLocks noGrp="1"/>
          </p:cNvSpPr>
          <p:nvPr>
            <p:ph idx="1"/>
          </p:nvPr>
        </p:nvSpPr>
        <p:spPr/>
        <p:txBody>
          <a:bodyPr/>
          <a:lstStyle/>
          <a:p>
            <a:pPr eaLnBrk="1" hangingPunct="1">
              <a:buFont typeface="Wingdings" pitchFamily="2" charset="2"/>
              <a:buNone/>
            </a:pPr>
            <a:r>
              <a:rPr lang="en-US" b="1" i="1" smtClean="0">
                <a:solidFill>
                  <a:srgbClr val="000099"/>
                </a:solidFill>
              </a:rPr>
              <a:t>Former Life…</a:t>
            </a:r>
          </a:p>
          <a:p>
            <a:pPr eaLnBrk="1" hangingPunct="1">
              <a:buFont typeface="Wingdings" pitchFamily="2" charset="2"/>
              <a:buChar char="§"/>
            </a:pPr>
            <a:r>
              <a:rPr lang="en-US" i="1" smtClean="0"/>
              <a:t>Director of Test Development , </a:t>
            </a:r>
            <a:r>
              <a:rPr lang="en-US" i="1" smtClean="0">
                <a:solidFill>
                  <a:srgbClr val="000099"/>
                </a:solidFill>
              </a:rPr>
              <a:t>SMT</a:t>
            </a:r>
          </a:p>
          <a:p>
            <a:pPr eaLnBrk="1" hangingPunct="1">
              <a:buFont typeface="Wingdings" pitchFamily="2" charset="2"/>
              <a:buChar char="§"/>
            </a:pPr>
            <a:r>
              <a:rPr lang="en-US" i="1" smtClean="0"/>
              <a:t>Director of Measurement and Test Development, </a:t>
            </a:r>
            <a:r>
              <a:rPr lang="en-US" i="1" smtClean="0">
                <a:solidFill>
                  <a:srgbClr val="000099"/>
                </a:solidFill>
              </a:rPr>
              <a:t>Pearson</a:t>
            </a:r>
          </a:p>
          <a:p>
            <a:pPr eaLnBrk="1" hangingPunct="1">
              <a:buFont typeface="Wingdings" pitchFamily="2" charset="2"/>
              <a:buChar char="§"/>
            </a:pPr>
            <a:r>
              <a:rPr lang="en-US" i="1" smtClean="0"/>
              <a:t>Taught EDF 4430 Measurement for Teachers, </a:t>
            </a:r>
            <a:r>
              <a:rPr lang="en-US" i="1" smtClean="0">
                <a:solidFill>
                  <a:srgbClr val="000099"/>
                </a:solidFill>
              </a:rPr>
              <a:t>USF</a:t>
            </a:r>
          </a:p>
          <a:p>
            <a:endParaRPr lang="en-US" smtClean="0"/>
          </a:p>
        </p:txBody>
      </p:sp>
      <p:sp>
        <p:nvSpPr>
          <p:cNvPr id="8196" name="Date Placeholder 3"/>
          <p:cNvSpPr>
            <a:spLocks noGrp="1"/>
          </p:cNvSpPr>
          <p:nvPr>
            <p:ph type="dt" sz="quarter" idx="10"/>
          </p:nvPr>
        </p:nvSpPr>
        <p:spPr>
          <a:noFill/>
        </p:spPr>
        <p:txBody>
          <a:bodyPr/>
          <a:lstStyle/>
          <a:p>
            <a:r>
              <a:rPr lang="en-US"/>
              <a:t>January 7. 2011</a:t>
            </a:r>
          </a:p>
        </p:txBody>
      </p:sp>
      <p:sp>
        <p:nvSpPr>
          <p:cNvPr id="8197" name="Footer Placeholder 4"/>
          <p:cNvSpPr>
            <a:spLocks noGrp="1"/>
          </p:cNvSpPr>
          <p:nvPr>
            <p:ph type="ftr" sz="quarter" idx="11"/>
          </p:nvPr>
        </p:nvSpPr>
        <p:spPr>
          <a:noFill/>
        </p:spPr>
        <p:txBody>
          <a:bodyPr/>
          <a:lstStyle/>
          <a:p>
            <a:r>
              <a:rPr lang="en-US" smtClean="0"/>
              <a:t>Academic Effectiveness and Assessment </a:t>
            </a:r>
          </a:p>
        </p:txBody>
      </p:sp>
      <p:sp>
        <p:nvSpPr>
          <p:cNvPr id="8198" name="Slide Number Placeholder 5"/>
          <p:cNvSpPr>
            <a:spLocks noGrp="1"/>
          </p:cNvSpPr>
          <p:nvPr>
            <p:ph type="sldNum" sz="quarter" idx="12"/>
          </p:nvPr>
        </p:nvSpPr>
        <p:spPr>
          <a:noFill/>
        </p:spPr>
        <p:txBody>
          <a:bodyPr/>
          <a:lstStyle/>
          <a:p>
            <a:fld id="{F0094E8F-57EE-4F41-B696-E5E496B59682}" type="slidenum">
              <a:rPr lang="en-US" smtClean="0"/>
              <a:pPr/>
              <a:t>3</a:t>
            </a:fld>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dt" sz="quarter" idx="10"/>
          </p:nvPr>
        </p:nvSpPr>
        <p:spPr>
          <a:noFill/>
        </p:spPr>
        <p:txBody>
          <a:bodyPr/>
          <a:lstStyle/>
          <a:p>
            <a:r>
              <a:rPr lang="en-US"/>
              <a:t>January 7. 2011</a:t>
            </a:r>
          </a:p>
        </p:txBody>
      </p:sp>
      <p:sp>
        <p:nvSpPr>
          <p:cNvPr id="35843" name="Rectangle 5"/>
          <p:cNvSpPr>
            <a:spLocks noGrp="1" noChangeArrowheads="1"/>
          </p:cNvSpPr>
          <p:nvPr>
            <p:ph type="ftr" sz="quarter" idx="11"/>
          </p:nvPr>
        </p:nvSpPr>
        <p:spPr>
          <a:noFill/>
        </p:spPr>
        <p:txBody>
          <a:bodyPr/>
          <a:lstStyle/>
          <a:p>
            <a:r>
              <a:rPr lang="en-US" smtClean="0"/>
              <a:t>Academic Effectiveness and Assessment </a:t>
            </a:r>
          </a:p>
        </p:txBody>
      </p:sp>
      <p:sp>
        <p:nvSpPr>
          <p:cNvPr id="35844" name="Title 1"/>
          <p:cNvSpPr>
            <a:spLocks noGrp="1"/>
          </p:cNvSpPr>
          <p:nvPr>
            <p:ph type="title"/>
          </p:nvPr>
        </p:nvSpPr>
        <p:spPr/>
        <p:txBody>
          <a:bodyPr/>
          <a:lstStyle/>
          <a:p>
            <a:pPr algn="l"/>
            <a:r>
              <a:rPr lang="en-US" smtClean="0"/>
              <a:t>Bias</a:t>
            </a:r>
          </a:p>
        </p:txBody>
      </p:sp>
      <p:sp>
        <p:nvSpPr>
          <p:cNvPr id="35845" name="Content Placeholder 2"/>
          <p:cNvSpPr>
            <a:spLocks noGrp="1"/>
          </p:cNvSpPr>
          <p:nvPr>
            <p:ph idx="1"/>
          </p:nvPr>
        </p:nvSpPr>
        <p:spPr/>
        <p:txBody>
          <a:bodyPr/>
          <a:lstStyle/>
          <a:p>
            <a:pPr>
              <a:buFont typeface="Wingdings" pitchFamily="2" charset="2"/>
              <a:buChar char="§"/>
            </a:pPr>
            <a:r>
              <a:rPr lang="en-US" smtClean="0"/>
              <a:t>Tests should be free from bias…</a:t>
            </a:r>
          </a:p>
          <a:p>
            <a:pPr lvl="1">
              <a:buFont typeface="Wingdings" pitchFamily="2" charset="2"/>
              <a:buChar char="§"/>
            </a:pPr>
            <a:r>
              <a:rPr lang="en-US" smtClean="0"/>
              <a:t>No stereotyping</a:t>
            </a:r>
          </a:p>
          <a:p>
            <a:pPr lvl="1">
              <a:buFont typeface="Wingdings" pitchFamily="2" charset="2"/>
              <a:buChar char="§"/>
            </a:pPr>
            <a:r>
              <a:rPr lang="en-US" smtClean="0"/>
              <a:t>No gender bias</a:t>
            </a:r>
          </a:p>
          <a:p>
            <a:pPr lvl="1">
              <a:buFont typeface="Wingdings" pitchFamily="2" charset="2"/>
              <a:buChar char="§"/>
            </a:pPr>
            <a:r>
              <a:rPr lang="en-US" smtClean="0"/>
              <a:t>No racial bias</a:t>
            </a:r>
          </a:p>
          <a:p>
            <a:pPr lvl="1">
              <a:buFont typeface="Wingdings" pitchFamily="2" charset="2"/>
              <a:buChar char="§"/>
            </a:pPr>
            <a:r>
              <a:rPr lang="en-US" smtClean="0"/>
              <a:t>No cultural bias</a:t>
            </a:r>
          </a:p>
          <a:p>
            <a:pPr lvl="1">
              <a:buFont typeface="Wingdings" pitchFamily="2" charset="2"/>
              <a:buChar char="§"/>
            </a:pPr>
            <a:r>
              <a:rPr lang="en-US" smtClean="0"/>
              <a:t>No religious bias</a:t>
            </a:r>
          </a:p>
          <a:p>
            <a:pPr lvl="1">
              <a:buFont typeface="Wingdings" pitchFamily="2" charset="2"/>
              <a:buChar char="§"/>
            </a:pPr>
            <a:r>
              <a:rPr lang="en-US" smtClean="0"/>
              <a:t>No political bias</a:t>
            </a:r>
          </a:p>
          <a:p>
            <a:endParaRPr lang="en-US" smtClean="0"/>
          </a:p>
        </p:txBody>
      </p:sp>
      <p:sp>
        <p:nvSpPr>
          <p:cNvPr id="35846" name="Slide Number Placeholder 5"/>
          <p:cNvSpPr>
            <a:spLocks noGrp="1"/>
          </p:cNvSpPr>
          <p:nvPr>
            <p:ph type="sldNum" sz="quarter" idx="12"/>
          </p:nvPr>
        </p:nvSpPr>
        <p:spPr>
          <a:noFill/>
        </p:spPr>
        <p:txBody>
          <a:bodyPr/>
          <a:lstStyle/>
          <a:p>
            <a:fld id="{1977D579-3109-41E2-B08F-E26F71A0077B}" type="slidenum">
              <a:rPr lang="en-US" smtClean="0"/>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dt" sz="quarter" idx="10"/>
          </p:nvPr>
        </p:nvSpPr>
        <p:spPr>
          <a:noFill/>
        </p:spPr>
        <p:txBody>
          <a:bodyPr/>
          <a:lstStyle/>
          <a:p>
            <a:r>
              <a:rPr lang="en-US"/>
              <a:t>January 7. 2011</a:t>
            </a:r>
          </a:p>
        </p:txBody>
      </p:sp>
      <p:sp>
        <p:nvSpPr>
          <p:cNvPr id="36867" name="Rectangle 5"/>
          <p:cNvSpPr>
            <a:spLocks noGrp="1" noChangeArrowheads="1"/>
          </p:cNvSpPr>
          <p:nvPr>
            <p:ph type="ftr" sz="quarter" idx="11"/>
          </p:nvPr>
        </p:nvSpPr>
        <p:spPr>
          <a:noFill/>
        </p:spPr>
        <p:txBody>
          <a:bodyPr/>
          <a:lstStyle/>
          <a:p>
            <a:r>
              <a:rPr lang="en-US" smtClean="0"/>
              <a:t>Academic Effectiveness and Assessment </a:t>
            </a:r>
          </a:p>
        </p:txBody>
      </p:sp>
      <p:sp>
        <p:nvSpPr>
          <p:cNvPr id="36868" name="Title 1"/>
          <p:cNvSpPr>
            <a:spLocks noGrp="1"/>
          </p:cNvSpPr>
          <p:nvPr>
            <p:ph type="title"/>
          </p:nvPr>
        </p:nvSpPr>
        <p:spPr/>
        <p:txBody>
          <a:bodyPr/>
          <a:lstStyle/>
          <a:p>
            <a:pPr algn="l"/>
            <a:r>
              <a:rPr lang="en-US" smtClean="0"/>
              <a:t>Level of Difficulty</a:t>
            </a:r>
          </a:p>
        </p:txBody>
      </p:sp>
      <p:sp>
        <p:nvSpPr>
          <p:cNvPr id="36869" name="Content Placeholder 2"/>
          <p:cNvSpPr>
            <a:spLocks noGrp="1"/>
          </p:cNvSpPr>
          <p:nvPr>
            <p:ph idx="1"/>
          </p:nvPr>
        </p:nvSpPr>
        <p:spPr/>
        <p:txBody>
          <a:bodyPr/>
          <a:lstStyle/>
          <a:p>
            <a:pPr>
              <a:buFont typeface="Wingdings" pitchFamily="2" charset="2"/>
              <a:buChar char="§"/>
            </a:pPr>
            <a:r>
              <a:rPr lang="en-US" dirty="0" smtClean="0"/>
              <a:t>Ideally, test difficulty should be aimed at a middle level of difficulty. This can not always be achieved when the subject matter is based on specific expectations (i.e., workforce area).</a:t>
            </a:r>
          </a:p>
          <a:p>
            <a:pPr>
              <a:buFont typeface="Wingdings" pitchFamily="2" charset="2"/>
              <a:buChar char="§"/>
            </a:pPr>
            <a:endParaRPr lang="en-US" dirty="0" smtClean="0"/>
          </a:p>
        </p:txBody>
      </p:sp>
      <p:sp>
        <p:nvSpPr>
          <p:cNvPr id="36870" name="Slide Number Placeholder 5"/>
          <p:cNvSpPr>
            <a:spLocks noGrp="1"/>
          </p:cNvSpPr>
          <p:nvPr>
            <p:ph type="sldNum" sz="quarter" idx="12"/>
          </p:nvPr>
        </p:nvSpPr>
        <p:spPr>
          <a:noFill/>
        </p:spPr>
        <p:txBody>
          <a:bodyPr/>
          <a:lstStyle/>
          <a:p>
            <a:fld id="{4D2FB9B0-A2F0-427E-AFA4-809DB4782752}" type="slidenum">
              <a:rPr lang="en-US" smtClean="0"/>
              <a:pPr/>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dt" sz="quarter" idx="10"/>
          </p:nvPr>
        </p:nvSpPr>
        <p:spPr>
          <a:noFill/>
        </p:spPr>
        <p:txBody>
          <a:bodyPr/>
          <a:lstStyle/>
          <a:p>
            <a:r>
              <a:rPr lang="en-US"/>
              <a:t>January 7. 2011</a:t>
            </a:r>
          </a:p>
        </p:txBody>
      </p:sp>
      <p:sp>
        <p:nvSpPr>
          <p:cNvPr id="37891" name="Rectangle 5"/>
          <p:cNvSpPr>
            <a:spLocks noGrp="1" noChangeArrowheads="1"/>
          </p:cNvSpPr>
          <p:nvPr>
            <p:ph type="ftr" sz="quarter" idx="11"/>
          </p:nvPr>
        </p:nvSpPr>
        <p:spPr>
          <a:noFill/>
        </p:spPr>
        <p:txBody>
          <a:bodyPr/>
          <a:lstStyle/>
          <a:p>
            <a:r>
              <a:rPr lang="en-US" smtClean="0"/>
              <a:t>Academic Effectiveness and Assessment </a:t>
            </a:r>
          </a:p>
        </p:txBody>
      </p:sp>
      <p:sp>
        <p:nvSpPr>
          <p:cNvPr id="37892" name="Title 1"/>
          <p:cNvSpPr>
            <a:spLocks noGrp="1"/>
          </p:cNvSpPr>
          <p:nvPr>
            <p:ph type="title"/>
          </p:nvPr>
        </p:nvSpPr>
        <p:spPr/>
        <p:txBody>
          <a:bodyPr/>
          <a:lstStyle/>
          <a:p>
            <a:pPr algn="l"/>
            <a:r>
              <a:rPr lang="en-US" smtClean="0"/>
              <a:t>Level of Difficulty</a:t>
            </a:r>
          </a:p>
        </p:txBody>
      </p:sp>
      <p:sp>
        <p:nvSpPr>
          <p:cNvPr id="37893" name="Content Placeholder 2"/>
          <p:cNvSpPr>
            <a:spLocks noGrp="1"/>
          </p:cNvSpPr>
          <p:nvPr>
            <p:ph idx="1"/>
          </p:nvPr>
        </p:nvSpPr>
        <p:spPr/>
        <p:txBody>
          <a:bodyPr/>
          <a:lstStyle/>
          <a:p>
            <a:pPr>
              <a:buFont typeface="Wingdings" pitchFamily="2" charset="2"/>
              <a:buChar char="§"/>
            </a:pPr>
            <a:r>
              <a:rPr lang="en-US" smtClean="0"/>
              <a:t>To make a M/C item </a:t>
            </a:r>
            <a:r>
              <a:rPr lang="en-US" smtClean="0">
                <a:solidFill>
                  <a:srgbClr val="000099"/>
                </a:solidFill>
              </a:rPr>
              <a:t>more difficult</a:t>
            </a:r>
            <a:r>
              <a:rPr lang="en-US" smtClean="0"/>
              <a:t>, make the </a:t>
            </a:r>
            <a:r>
              <a:rPr lang="en-US" smtClean="0">
                <a:solidFill>
                  <a:srgbClr val="000099"/>
                </a:solidFill>
              </a:rPr>
              <a:t>stem more specific </a:t>
            </a:r>
            <a:r>
              <a:rPr lang="en-US" smtClean="0"/>
              <a:t>or narrow and the </a:t>
            </a:r>
            <a:r>
              <a:rPr lang="en-US" smtClean="0">
                <a:solidFill>
                  <a:srgbClr val="000099"/>
                </a:solidFill>
              </a:rPr>
              <a:t>options more similar</a:t>
            </a:r>
            <a:r>
              <a:rPr lang="en-US" smtClean="0"/>
              <a:t>.</a:t>
            </a:r>
          </a:p>
          <a:p>
            <a:pPr>
              <a:buFont typeface="Wingdings" pitchFamily="2" charset="2"/>
              <a:buChar char="§"/>
            </a:pPr>
            <a:r>
              <a:rPr lang="en-US" smtClean="0"/>
              <a:t>To make a M/C item </a:t>
            </a:r>
            <a:r>
              <a:rPr lang="en-US" smtClean="0">
                <a:solidFill>
                  <a:srgbClr val="000099"/>
                </a:solidFill>
              </a:rPr>
              <a:t>less difficult</a:t>
            </a:r>
            <a:r>
              <a:rPr lang="en-US" smtClean="0"/>
              <a:t>, make the </a:t>
            </a:r>
            <a:r>
              <a:rPr lang="en-US" smtClean="0">
                <a:solidFill>
                  <a:srgbClr val="000099"/>
                </a:solidFill>
              </a:rPr>
              <a:t>stem more general </a:t>
            </a:r>
            <a:r>
              <a:rPr lang="en-US" smtClean="0"/>
              <a:t>and the </a:t>
            </a:r>
            <a:r>
              <a:rPr lang="en-US" smtClean="0">
                <a:solidFill>
                  <a:srgbClr val="000099"/>
                </a:solidFill>
              </a:rPr>
              <a:t>options more varied</a:t>
            </a:r>
            <a:r>
              <a:rPr lang="en-US" smtClean="0"/>
              <a:t>.</a:t>
            </a:r>
          </a:p>
          <a:p>
            <a:pPr>
              <a:buFont typeface="Wingdings" pitchFamily="2" charset="2"/>
              <a:buChar char="§"/>
            </a:pPr>
            <a:endParaRPr lang="en-US" smtClean="0"/>
          </a:p>
        </p:txBody>
      </p:sp>
      <p:sp>
        <p:nvSpPr>
          <p:cNvPr id="37894" name="Slide Number Placeholder 5"/>
          <p:cNvSpPr>
            <a:spLocks noGrp="1"/>
          </p:cNvSpPr>
          <p:nvPr>
            <p:ph type="sldNum" sz="quarter" idx="12"/>
          </p:nvPr>
        </p:nvSpPr>
        <p:spPr>
          <a:noFill/>
        </p:spPr>
        <p:txBody>
          <a:bodyPr/>
          <a:lstStyle/>
          <a:p>
            <a:fld id="{6DA274F8-4E90-490B-A0E1-209DFD4A7D43}" type="slidenum">
              <a:rPr lang="en-US" smtClean="0"/>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dt" sz="quarter" idx="10"/>
          </p:nvPr>
        </p:nvSpPr>
        <p:spPr>
          <a:noFill/>
        </p:spPr>
        <p:txBody>
          <a:bodyPr/>
          <a:lstStyle/>
          <a:p>
            <a:r>
              <a:rPr lang="en-US"/>
              <a:t>January 7. 2011</a:t>
            </a:r>
          </a:p>
        </p:txBody>
      </p:sp>
      <p:sp>
        <p:nvSpPr>
          <p:cNvPr id="38915" name="Rectangle 5"/>
          <p:cNvSpPr>
            <a:spLocks noGrp="1" noChangeArrowheads="1"/>
          </p:cNvSpPr>
          <p:nvPr>
            <p:ph type="ftr" sz="quarter" idx="11"/>
          </p:nvPr>
        </p:nvSpPr>
        <p:spPr>
          <a:noFill/>
        </p:spPr>
        <p:txBody>
          <a:bodyPr/>
          <a:lstStyle/>
          <a:p>
            <a:r>
              <a:rPr lang="en-US" smtClean="0"/>
              <a:t>Academic Effectiveness and Assessment </a:t>
            </a:r>
          </a:p>
        </p:txBody>
      </p:sp>
      <p:sp>
        <p:nvSpPr>
          <p:cNvPr id="38916" name="Title 1"/>
          <p:cNvSpPr>
            <a:spLocks noGrp="1"/>
          </p:cNvSpPr>
          <p:nvPr>
            <p:ph type="title"/>
          </p:nvPr>
        </p:nvSpPr>
        <p:spPr/>
        <p:txBody>
          <a:bodyPr/>
          <a:lstStyle/>
          <a:p>
            <a:pPr algn="l"/>
            <a:r>
              <a:rPr lang="en-US" smtClean="0"/>
              <a:t>Trivial and Trick Questions</a:t>
            </a:r>
          </a:p>
        </p:txBody>
      </p:sp>
      <p:sp>
        <p:nvSpPr>
          <p:cNvPr id="38917" name="Content Placeholder 2"/>
          <p:cNvSpPr>
            <a:spLocks noGrp="1"/>
          </p:cNvSpPr>
          <p:nvPr>
            <p:ph idx="1"/>
          </p:nvPr>
        </p:nvSpPr>
        <p:spPr/>
        <p:txBody>
          <a:bodyPr/>
          <a:lstStyle/>
          <a:p>
            <a:pPr>
              <a:buFont typeface="Wingdings" pitchFamily="2" charset="2"/>
              <a:buChar char="§"/>
            </a:pPr>
            <a:r>
              <a:rPr lang="en-US" dirty="0" smtClean="0"/>
              <a:t>Avoid trivia and tricks.</a:t>
            </a:r>
          </a:p>
          <a:p>
            <a:pPr>
              <a:buFont typeface="Wingdings" pitchFamily="2" charset="2"/>
              <a:buChar char="§"/>
            </a:pPr>
            <a:r>
              <a:rPr lang="en-US" dirty="0" smtClean="0"/>
              <a:t>Avoid humorous or ludicrous responses.</a:t>
            </a:r>
          </a:p>
          <a:p>
            <a:pPr>
              <a:buFont typeface="Wingdings" pitchFamily="2" charset="2"/>
              <a:buChar char="§"/>
            </a:pPr>
            <a:r>
              <a:rPr lang="en-US" dirty="0" smtClean="0"/>
              <a:t>Items should be straight forward. They should cleanly delineate those that know the material from those that do not.</a:t>
            </a:r>
          </a:p>
          <a:p>
            <a:pPr>
              <a:buFont typeface="Wingdings" pitchFamily="2" charset="2"/>
              <a:buChar char="§"/>
            </a:pPr>
            <a:r>
              <a:rPr lang="en-US" dirty="0" smtClean="0"/>
              <a:t>Make sure every item has value and that it is contributing to the final score.</a:t>
            </a:r>
          </a:p>
        </p:txBody>
      </p:sp>
      <p:sp>
        <p:nvSpPr>
          <p:cNvPr id="38918" name="Slide Number Placeholder 5"/>
          <p:cNvSpPr>
            <a:spLocks noGrp="1"/>
          </p:cNvSpPr>
          <p:nvPr>
            <p:ph type="sldNum" sz="quarter" idx="12"/>
          </p:nvPr>
        </p:nvSpPr>
        <p:spPr>
          <a:noFill/>
        </p:spPr>
        <p:txBody>
          <a:bodyPr/>
          <a:lstStyle/>
          <a:p>
            <a:fld id="{2E0E6137-C40E-4886-83B0-F20290E96192}" type="slidenum">
              <a:rPr lang="en-US" smtClean="0"/>
              <a:pPr/>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r>
              <a:rPr lang="en-US"/>
              <a:t>January 7. 2011</a:t>
            </a:r>
          </a:p>
        </p:txBody>
      </p:sp>
      <p:sp>
        <p:nvSpPr>
          <p:cNvPr id="39939" name="Rectangle 5"/>
          <p:cNvSpPr>
            <a:spLocks noGrp="1" noChangeArrowheads="1"/>
          </p:cNvSpPr>
          <p:nvPr>
            <p:ph type="ftr" sz="quarter" idx="11"/>
          </p:nvPr>
        </p:nvSpPr>
        <p:spPr>
          <a:noFill/>
        </p:spPr>
        <p:txBody>
          <a:bodyPr/>
          <a:lstStyle/>
          <a:p>
            <a:r>
              <a:rPr lang="en-US" smtClean="0"/>
              <a:t>Academic Effectiveness and Assessment </a:t>
            </a:r>
          </a:p>
        </p:txBody>
      </p:sp>
      <p:sp>
        <p:nvSpPr>
          <p:cNvPr id="39940" name="Title 1"/>
          <p:cNvSpPr>
            <a:spLocks noGrp="1"/>
          </p:cNvSpPr>
          <p:nvPr>
            <p:ph type="title"/>
          </p:nvPr>
        </p:nvSpPr>
        <p:spPr/>
        <p:txBody>
          <a:bodyPr/>
          <a:lstStyle/>
          <a:p>
            <a:pPr algn="l"/>
            <a:r>
              <a:rPr lang="en-US" smtClean="0"/>
              <a:t>Test Taking Guidelines</a:t>
            </a:r>
          </a:p>
        </p:txBody>
      </p:sp>
      <p:sp>
        <p:nvSpPr>
          <p:cNvPr id="39941" name="Content Placeholder 2"/>
          <p:cNvSpPr>
            <a:spLocks noGrp="1"/>
          </p:cNvSpPr>
          <p:nvPr>
            <p:ph idx="1"/>
          </p:nvPr>
        </p:nvSpPr>
        <p:spPr/>
        <p:txBody>
          <a:bodyPr/>
          <a:lstStyle/>
          <a:p>
            <a:pPr>
              <a:buFont typeface="Wingdings" pitchFamily="2" charset="2"/>
              <a:buNone/>
            </a:pPr>
            <a:r>
              <a:rPr lang="en-US" sz="2000" b="1" smtClean="0">
                <a:solidFill>
                  <a:srgbClr val="000099"/>
                </a:solidFill>
              </a:rPr>
              <a:t>When you don’t know the answer</a:t>
            </a:r>
          </a:p>
          <a:p>
            <a:pPr>
              <a:buFont typeface="Wingdings" pitchFamily="2" charset="2"/>
              <a:buChar char="§"/>
            </a:pPr>
            <a:r>
              <a:rPr lang="en-US" sz="2000" smtClean="0"/>
              <a:t>As with all exams, attempt the questions that are easiest for you first. Come back and do the hard ones later. Unless you will lose marks for an incorrect response, never leave a question blank. Make a calculated guess if you are sure you don’t know the answer. Here are some tips to help you guess ‘intelligently’.</a:t>
            </a:r>
          </a:p>
          <a:p>
            <a:pPr>
              <a:buFont typeface="Wingdings" pitchFamily="2" charset="2"/>
              <a:buChar char="§"/>
            </a:pPr>
            <a:endParaRPr lang="en-US" sz="2000" smtClean="0"/>
          </a:p>
          <a:p>
            <a:pPr>
              <a:buFont typeface="Wingdings" pitchFamily="2" charset="2"/>
              <a:buNone/>
            </a:pPr>
            <a:r>
              <a:rPr lang="en-US" sz="2000" b="1" smtClean="0">
                <a:solidFill>
                  <a:srgbClr val="000099"/>
                </a:solidFill>
              </a:rPr>
              <a:t>Use a process of elimination</a:t>
            </a:r>
          </a:p>
          <a:p>
            <a:pPr>
              <a:buFont typeface="Wingdings" pitchFamily="2" charset="2"/>
              <a:buChar char="§"/>
            </a:pPr>
            <a:r>
              <a:rPr lang="en-US" sz="2000" smtClean="0"/>
              <a:t>Try to narrow your choice as much as possible: which of the options is most likely to be </a:t>
            </a:r>
            <a:r>
              <a:rPr lang="en-US" sz="2000" i="1" smtClean="0"/>
              <a:t>incorrect? Ask: are options in the right range? Is the measurement unit correct? Does it </a:t>
            </a:r>
            <a:r>
              <a:rPr lang="en-US" sz="2000" smtClean="0"/>
              <a:t>sound reasonable?</a:t>
            </a:r>
          </a:p>
          <a:p>
            <a:pPr>
              <a:buFont typeface="Wingdings" pitchFamily="2" charset="2"/>
              <a:buChar char="§"/>
            </a:pPr>
            <a:endParaRPr lang="en-US" sz="1800" smtClean="0"/>
          </a:p>
          <a:p>
            <a:endParaRPr lang="en-US" sz="1400" i="1" smtClean="0"/>
          </a:p>
        </p:txBody>
      </p:sp>
      <p:sp>
        <p:nvSpPr>
          <p:cNvPr id="39942" name="Slide Number Placeholder 5"/>
          <p:cNvSpPr>
            <a:spLocks noGrp="1"/>
          </p:cNvSpPr>
          <p:nvPr>
            <p:ph type="sldNum" sz="quarter" idx="12"/>
          </p:nvPr>
        </p:nvSpPr>
        <p:spPr>
          <a:noFill/>
        </p:spPr>
        <p:txBody>
          <a:bodyPr/>
          <a:lstStyle/>
          <a:p>
            <a:fld id="{BB905E9C-5E37-43E1-B441-9EAF02B91908}" type="slidenum">
              <a:rPr lang="en-US" smtClean="0"/>
              <a:pPr/>
              <a:t>34</a:t>
            </a:fld>
            <a:endParaRPr lang="en-US" smtClean="0"/>
          </a:p>
        </p:txBody>
      </p:sp>
      <p:sp>
        <p:nvSpPr>
          <p:cNvPr id="39943" name="Rectangle 6"/>
          <p:cNvSpPr>
            <a:spLocks noChangeArrowheads="1"/>
          </p:cNvSpPr>
          <p:nvPr/>
        </p:nvSpPr>
        <p:spPr bwMode="auto">
          <a:xfrm>
            <a:off x="1371600" y="304800"/>
            <a:ext cx="6934200" cy="276225"/>
          </a:xfrm>
          <a:prstGeom prst="rect">
            <a:avLst/>
          </a:prstGeom>
          <a:noFill/>
          <a:ln w="9525">
            <a:noFill/>
            <a:miter lim="800000"/>
            <a:headEnd/>
            <a:tailEnd/>
          </a:ln>
        </p:spPr>
        <p:txBody>
          <a:bodyPr>
            <a:spAutoFit/>
          </a:bodyPr>
          <a:lstStyle/>
          <a:p>
            <a:r>
              <a:rPr lang="en-US" sz="1200" b="1">
                <a:solidFill>
                  <a:srgbClr val="C00000"/>
                </a:solidFill>
              </a:rPr>
              <a:t>http://www.services.unimelb.edu.au/asu/download/Study-Multiple-ChoiceExams-Flyer.pdf</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dt" sz="quarter" idx="10"/>
          </p:nvPr>
        </p:nvSpPr>
        <p:spPr>
          <a:noFill/>
        </p:spPr>
        <p:txBody>
          <a:bodyPr/>
          <a:lstStyle/>
          <a:p>
            <a:r>
              <a:rPr lang="en-US"/>
              <a:t>January 7. 2011</a:t>
            </a:r>
          </a:p>
        </p:txBody>
      </p:sp>
      <p:sp>
        <p:nvSpPr>
          <p:cNvPr id="40963" name="Rectangle 5"/>
          <p:cNvSpPr>
            <a:spLocks noGrp="1" noChangeArrowheads="1"/>
          </p:cNvSpPr>
          <p:nvPr>
            <p:ph type="ftr" sz="quarter" idx="11"/>
          </p:nvPr>
        </p:nvSpPr>
        <p:spPr>
          <a:noFill/>
        </p:spPr>
        <p:txBody>
          <a:bodyPr/>
          <a:lstStyle/>
          <a:p>
            <a:r>
              <a:rPr lang="en-US" smtClean="0"/>
              <a:t>Academic Effectiveness and Assessment </a:t>
            </a:r>
          </a:p>
        </p:txBody>
      </p:sp>
      <p:sp>
        <p:nvSpPr>
          <p:cNvPr id="40964" name="Title 1"/>
          <p:cNvSpPr>
            <a:spLocks noGrp="1"/>
          </p:cNvSpPr>
          <p:nvPr>
            <p:ph type="title"/>
          </p:nvPr>
        </p:nvSpPr>
        <p:spPr/>
        <p:txBody>
          <a:bodyPr/>
          <a:lstStyle/>
          <a:p>
            <a:pPr algn="l"/>
            <a:r>
              <a:rPr lang="en-US" smtClean="0"/>
              <a:t>Test Taking Guidelines</a:t>
            </a:r>
          </a:p>
        </p:txBody>
      </p:sp>
      <p:sp>
        <p:nvSpPr>
          <p:cNvPr id="40965" name="Content Placeholder 2"/>
          <p:cNvSpPr>
            <a:spLocks noGrp="1"/>
          </p:cNvSpPr>
          <p:nvPr>
            <p:ph idx="1"/>
          </p:nvPr>
        </p:nvSpPr>
        <p:spPr/>
        <p:txBody>
          <a:bodyPr/>
          <a:lstStyle/>
          <a:p>
            <a:pPr>
              <a:buFont typeface="Wingdings" pitchFamily="2" charset="2"/>
              <a:buNone/>
            </a:pPr>
            <a:r>
              <a:rPr lang="en-US" sz="1800" b="1" smtClean="0">
                <a:solidFill>
                  <a:srgbClr val="000099"/>
                </a:solidFill>
              </a:rPr>
              <a:t>Look for grammatical inconsistencies</a:t>
            </a:r>
          </a:p>
          <a:p>
            <a:pPr>
              <a:buFont typeface="Wingdings" pitchFamily="2" charset="2"/>
              <a:buChar char="§"/>
            </a:pPr>
            <a:r>
              <a:rPr lang="en-US" sz="1800" smtClean="0"/>
              <a:t>In extension-type questions a choice is nearly always wrong if the question and the answer do not combine to make a grammatically correct sentence. Also look for repetition of key words from the question in the responses. If words </a:t>
            </a:r>
            <a:r>
              <a:rPr lang="en-US" sz="1800" i="1" smtClean="0"/>
              <a:t>are repeated, the </a:t>
            </a:r>
            <a:r>
              <a:rPr lang="en-US" sz="1800" smtClean="0"/>
              <a:t>option is worth considering. e.g.:</a:t>
            </a:r>
          </a:p>
          <a:p>
            <a:pPr>
              <a:buFont typeface="Wingdings" pitchFamily="2" charset="2"/>
              <a:buChar char="§"/>
            </a:pPr>
            <a:r>
              <a:rPr lang="en-US" sz="1800" i="1" smtClean="0"/>
              <a:t>The apparent distance hypothesis explains…</a:t>
            </a:r>
          </a:p>
          <a:p>
            <a:pPr>
              <a:buFont typeface="Wingdings" pitchFamily="2" charset="2"/>
              <a:buChar char="§"/>
            </a:pPr>
            <a:r>
              <a:rPr lang="en-US" sz="1800" i="1" smtClean="0"/>
              <a:t>b) The distance between the two parallel lines appears…</a:t>
            </a:r>
          </a:p>
          <a:p>
            <a:pPr>
              <a:buFont typeface="Wingdings" pitchFamily="2" charset="2"/>
              <a:buChar char="§"/>
            </a:pPr>
            <a:endParaRPr lang="en-US" sz="1800" i="1" smtClean="0"/>
          </a:p>
          <a:p>
            <a:endParaRPr lang="en-US" sz="1400" i="1" smtClean="0"/>
          </a:p>
          <a:p>
            <a:endParaRPr lang="en-US" sz="1400" smtClean="0"/>
          </a:p>
        </p:txBody>
      </p:sp>
      <p:sp>
        <p:nvSpPr>
          <p:cNvPr id="40966" name="Slide Number Placeholder 5"/>
          <p:cNvSpPr>
            <a:spLocks noGrp="1"/>
          </p:cNvSpPr>
          <p:nvPr>
            <p:ph type="sldNum" sz="quarter" idx="12"/>
          </p:nvPr>
        </p:nvSpPr>
        <p:spPr>
          <a:noFill/>
        </p:spPr>
        <p:txBody>
          <a:bodyPr/>
          <a:lstStyle/>
          <a:p>
            <a:fld id="{8B97596E-1C6B-4528-BC39-4EF52C712859}" type="slidenum">
              <a:rPr lang="en-US" smtClean="0"/>
              <a:pPr/>
              <a:t>35</a:t>
            </a:fld>
            <a:endParaRPr lang="en-US" smtClean="0"/>
          </a:p>
        </p:txBody>
      </p:sp>
      <p:sp>
        <p:nvSpPr>
          <p:cNvPr id="40967" name="Rectangle 6"/>
          <p:cNvSpPr>
            <a:spLocks noChangeArrowheads="1"/>
          </p:cNvSpPr>
          <p:nvPr/>
        </p:nvSpPr>
        <p:spPr bwMode="auto">
          <a:xfrm>
            <a:off x="1371600" y="304800"/>
            <a:ext cx="6934200" cy="276225"/>
          </a:xfrm>
          <a:prstGeom prst="rect">
            <a:avLst/>
          </a:prstGeom>
          <a:noFill/>
          <a:ln w="9525">
            <a:noFill/>
            <a:miter lim="800000"/>
            <a:headEnd/>
            <a:tailEnd/>
          </a:ln>
        </p:spPr>
        <p:txBody>
          <a:bodyPr>
            <a:spAutoFit/>
          </a:bodyPr>
          <a:lstStyle/>
          <a:p>
            <a:r>
              <a:rPr lang="en-US" sz="1200" b="1">
                <a:solidFill>
                  <a:srgbClr val="C00000"/>
                </a:solidFill>
              </a:rPr>
              <a:t>http://www.services.unimelb.edu.au/asu/download/Study-Multiple-ChoiceExams-Flyer.pdf</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dt" sz="quarter" idx="10"/>
          </p:nvPr>
        </p:nvSpPr>
        <p:spPr>
          <a:noFill/>
        </p:spPr>
        <p:txBody>
          <a:bodyPr/>
          <a:lstStyle/>
          <a:p>
            <a:r>
              <a:rPr lang="en-US"/>
              <a:t>January 7. 2011</a:t>
            </a:r>
          </a:p>
        </p:txBody>
      </p:sp>
      <p:sp>
        <p:nvSpPr>
          <p:cNvPr id="41987" name="Rectangle 5"/>
          <p:cNvSpPr>
            <a:spLocks noGrp="1" noChangeArrowheads="1"/>
          </p:cNvSpPr>
          <p:nvPr>
            <p:ph type="ftr" sz="quarter" idx="11"/>
          </p:nvPr>
        </p:nvSpPr>
        <p:spPr>
          <a:noFill/>
        </p:spPr>
        <p:txBody>
          <a:bodyPr/>
          <a:lstStyle/>
          <a:p>
            <a:r>
              <a:rPr lang="en-US" smtClean="0"/>
              <a:t>Academic Effectiveness and Assessment </a:t>
            </a:r>
          </a:p>
        </p:txBody>
      </p:sp>
      <p:sp>
        <p:nvSpPr>
          <p:cNvPr id="41988" name="Title 1"/>
          <p:cNvSpPr>
            <a:spLocks noGrp="1"/>
          </p:cNvSpPr>
          <p:nvPr>
            <p:ph type="title"/>
          </p:nvPr>
        </p:nvSpPr>
        <p:spPr/>
        <p:txBody>
          <a:bodyPr/>
          <a:lstStyle/>
          <a:p>
            <a:pPr algn="l"/>
            <a:r>
              <a:rPr lang="en-US" smtClean="0"/>
              <a:t>Test Taking Guidelines</a:t>
            </a:r>
          </a:p>
        </p:txBody>
      </p:sp>
      <p:sp>
        <p:nvSpPr>
          <p:cNvPr id="3" name="Content Placeholder 2"/>
          <p:cNvSpPr>
            <a:spLocks noGrp="1"/>
          </p:cNvSpPr>
          <p:nvPr>
            <p:ph idx="1"/>
          </p:nvPr>
        </p:nvSpPr>
        <p:spPr/>
        <p:txBody>
          <a:bodyPr/>
          <a:lstStyle/>
          <a:p>
            <a:pPr>
              <a:buFont typeface="Wingdings" pitchFamily="2" charset="2"/>
              <a:buNone/>
              <a:defRPr/>
            </a:pPr>
            <a:r>
              <a:rPr lang="en-US" sz="1800" b="1" dirty="0" smtClean="0">
                <a:solidFill>
                  <a:srgbClr val="000099"/>
                </a:solidFill>
              </a:rPr>
              <a:t>Be wary of options containing definitive words and  generalizations</a:t>
            </a:r>
          </a:p>
          <a:p>
            <a:pPr>
              <a:buFont typeface="Wingdings" pitchFamily="2" charset="2"/>
              <a:buChar char="§"/>
              <a:defRPr/>
            </a:pPr>
            <a:r>
              <a:rPr lang="en-US" sz="1800" dirty="0" smtClean="0"/>
              <a:t>Because they can’t tolerate exceptions, options containing words like ‘always’, ‘only’, ‘never’, ‘must’ </a:t>
            </a:r>
            <a:r>
              <a:rPr lang="en-US" sz="1800" i="1" dirty="0" smtClean="0"/>
              <a:t>tend to be incorrect more often. Similarly, options containing strong </a:t>
            </a:r>
            <a:r>
              <a:rPr lang="en-US" sz="1800" dirty="0" smtClean="0"/>
              <a:t>generalizations </a:t>
            </a:r>
            <a:r>
              <a:rPr lang="en-US" sz="1800" i="1" dirty="0" smtClean="0"/>
              <a:t>tend to be incorrect more often.</a:t>
            </a:r>
          </a:p>
          <a:p>
            <a:pPr>
              <a:buFont typeface="Wingdings" pitchFamily="2" charset="2"/>
              <a:buChar char="§"/>
              <a:defRPr/>
            </a:pPr>
            <a:endParaRPr lang="en-US" sz="1800" i="1" dirty="0" smtClean="0"/>
          </a:p>
          <a:p>
            <a:pPr>
              <a:buFont typeface="Wingdings" pitchFamily="2" charset="2"/>
              <a:buNone/>
              <a:defRPr/>
            </a:pPr>
            <a:r>
              <a:rPr lang="en-US" sz="1800" b="1" dirty="0" smtClean="0">
                <a:solidFill>
                  <a:srgbClr val="000099"/>
                </a:solidFill>
              </a:rPr>
              <a:t>Favor look-alike options</a:t>
            </a:r>
          </a:p>
          <a:p>
            <a:pPr>
              <a:buFont typeface="Wingdings" pitchFamily="2" charset="2"/>
              <a:buChar char="§"/>
              <a:defRPr/>
            </a:pPr>
            <a:r>
              <a:rPr lang="en-US" sz="1800" dirty="0" smtClean="0"/>
              <a:t>If two of the alternatives are similar, give them your consideration. e.g.:</a:t>
            </a:r>
          </a:p>
          <a:p>
            <a:pPr lvl="1">
              <a:buFont typeface="Wingdings" pitchFamily="2" charset="2"/>
              <a:buNone/>
              <a:defRPr/>
            </a:pPr>
            <a:r>
              <a:rPr lang="en-US" sz="1800" dirty="0" smtClean="0">
                <a:ea typeface="+mn-ea"/>
                <a:cs typeface="+mn-cs"/>
              </a:rPr>
              <a:t>A. </a:t>
            </a:r>
            <a:r>
              <a:rPr lang="en-US" sz="1800" b="1" i="1" dirty="0" smtClean="0">
                <a:ea typeface="+mn-ea"/>
                <a:cs typeface="+mn-cs"/>
              </a:rPr>
              <a:t>tourism consultants</a:t>
            </a:r>
          </a:p>
          <a:p>
            <a:pPr lvl="1">
              <a:buFont typeface="Wingdings" pitchFamily="2" charset="2"/>
              <a:buNone/>
              <a:defRPr/>
            </a:pPr>
            <a:r>
              <a:rPr lang="en-US" sz="1800" dirty="0" smtClean="0">
                <a:ea typeface="+mn-ea"/>
                <a:cs typeface="+mn-cs"/>
              </a:rPr>
              <a:t>B. </a:t>
            </a:r>
            <a:r>
              <a:rPr lang="en-US" sz="1800" i="1" dirty="0" smtClean="0">
                <a:ea typeface="+mn-ea"/>
                <a:cs typeface="+mn-cs"/>
              </a:rPr>
              <a:t>tourists</a:t>
            </a:r>
          </a:p>
          <a:p>
            <a:pPr lvl="1">
              <a:buFont typeface="Wingdings" pitchFamily="2" charset="2"/>
              <a:buNone/>
              <a:defRPr/>
            </a:pPr>
            <a:r>
              <a:rPr lang="en-US" sz="1800" dirty="0" smtClean="0">
                <a:ea typeface="+mn-ea"/>
                <a:cs typeface="+mn-cs"/>
              </a:rPr>
              <a:t>C. </a:t>
            </a:r>
            <a:r>
              <a:rPr lang="en-US" sz="1800" b="1" i="1" dirty="0" smtClean="0">
                <a:ea typeface="+mn-ea"/>
                <a:cs typeface="+mn-cs"/>
              </a:rPr>
              <a:t>tourism promoters</a:t>
            </a:r>
          </a:p>
          <a:p>
            <a:pPr lvl="1">
              <a:buFont typeface="Wingdings" pitchFamily="2" charset="2"/>
              <a:buNone/>
              <a:defRPr/>
            </a:pPr>
            <a:r>
              <a:rPr lang="en-US" sz="1800" dirty="0" smtClean="0">
                <a:ea typeface="+mn-ea"/>
                <a:cs typeface="+mn-cs"/>
              </a:rPr>
              <a:t>D. </a:t>
            </a:r>
            <a:r>
              <a:rPr lang="en-US" sz="1800" i="1" dirty="0" smtClean="0">
                <a:ea typeface="+mn-ea"/>
                <a:cs typeface="+mn-cs"/>
              </a:rPr>
              <a:t>fairy penguins</a:t>
            </a:r>
          </a:p>
          <a:p>
            <a:pPr>
              <a:defRPr/>
            </a:pPr>
            <a:endParaRPr lang="en-US" sz="1400" dirty="0"/>
          </a:p>
        </p:txBody>
      </p:sp>
      <p:sp>
        <p:nvSpPr>
          <p:cNvPr id="41990" name="Slide Number Placeholder 5"/>
          <p:cNvSpPr>
            <a:spLocks noGrp="1"/>
          </p:cNvSpPr>
          <p:nvPr>
            <p:ph type="sldNum" sz="quarter" idx="12"/>
          </p:nvPr>
        </p:nvSpPr>
        <p:spPr>
          <a:noFill/>
        </p:spPr>
        <p:txBody>
          <a:bodyPr/>
          <a:lstStyle/>
          <a:p>
            <a:fld id="{69D92EE7-7CBB-4715-B10D-4F3F7FEB2C00}" type="slidenum">
              <a:rPr lang="en-US" smtClean="0"/>
              <a:pPr/>
              <a:t>36</a:t>
            </a:fld>
            <a:endParaRPr lang="en-US" smtClean="0"/>
          </a:p>
        </p:txBody>
      </p:sp>
      <p:sp>
        <p:nvSpPr>
          <p:cNvPr id="41991" name="Rectangle 6"/>
          <p:cNvSpPr>
            <a:spLocks noChangeArrowheads="1"/>
          </p:cNvSpPr>
          <p:nvPr/>
        </p:nvSpPr>
        <p:spPr bwMode="auto">
          <a:xfrm>
            <a:off x="1371600" y="304800"/>
            <a:ext cx="6934200" cy="276225"/>
          </a:xfrm>
          <a:prstGeom prst="rect">
            <a:avLst/>
          </a:prstGeom>
          <a:noFill/>
          <a:ln w="9525">
            <a:noFill/>
            <a:miter lim="800000"/>
            <a:headEnd/>
            <a:tailEnd/>
          </a:ln>
        </p:spPr>
        <p:txBody>
          <a:bodyPr>
            <a:spAutoFit/>
          </a:bodyPr>
          <a:lstStyle/>
          <a:p>
            <a:r>
              <a:rPr lang="en-US" sz="1200" b="1">
                <a:solidFill>
                  <a:srgbClr val="C00000"/>
                </a:solidFill>
              </a:rPr>
              <a:t>http://www.services.unimelb.edu.au/asu/download/Study-Multiple-ChoiceExams-Flyer.pdf</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dt" sz="quarter" idx="10"/>
          </p:nvPr>
        </p:nvSpPr>
        <p:spPr>
          <a:noFill/>
        </p:spPr>
        <p:txBody>
          <a:bodyPr/>
          <a:lstStyle/>
          <a:p>
            <a:r>
              <a:rPr lang="en-US"/>
              <a:t>January 7. 2011</a:t>
            </a:r>
          </a:p>
        </p:txBody>
      </p:sp>
      <p:sp>
        <p:nvSpPr>
          <p:cNvPr id="43011" name="Rectangle 5"/>
          <p:cNvSpPr>
            <a:spLocks noGrp="1" noChangeArrowheads="1"/>
          </p:cNvSpPr>
          <p:nvPr>
            <p:ph type="ftr" sz="quarter" idx="11"/>
          </p:nvPr>
        </p:nvSpPr>
        <p:spPr>
          <a:noFill/>
        </p:spPr>
        <p:txBody>
          <a:bodyPr/>
          <a:lstStyle/>
          <a:p>
            <a:r>
              <a:rPr lang="en-US" smtClean="0"/>
              <a:t>Academic Effectiveness and Assessment </a:t>
            </a:r>
          </a:p>
        </p:txBody>
      </p:sp>
      <p:sp>
        <p:nvSpPr>
          <p:cNvPr id="43012" name="Title 1"/>
          <p:cNvSpPr>
            <a:spLocks noGrp="1"/>
          </p:cNvSpPr>
          <p:nvPr>
            <p:ph type="title"/>
          </p:nvPr>
        </p:nvSpPr>
        <p:spPr/>
        <p:txBody>
          <a:bodyPr/>
          <a:lstStyle/>
          <a:p>
            <a:pPr algn="l"/>
            <a:r>
              <a:rPr lang="en-US" smtClean="0"/>
              <a:t>Test Taking Guidelines</a:t>
            </a:r>
          </a:p>
        </p:txBody>
      </p:sp>
      <p:sp>
        <p:nvSpPr>
          <p:cNvPr id="3" name="Content Placeholder 2"/>
          <p:cNvSpPr>
            <a:spLocks noGrp="1"/>
          </p:cNvSpPr>
          <p:nvPr>
            <p:ph idx="1"/>
          </p:nvPr>
        </p:nvSpPr>
        <p:spPr/>
        <p:txBody>
          <a:bodyPr/>
          <a:lstStyle/>
          <a:p>
            <a:pPr>
              <a:buFont typeface="Wingdings" pitchFamily="2" charset="2"/>
              <a:buNone/>
              <a:defRPr/>
            </a:pPr>
            <a:r>
              <a:rPr lang="en-US" sz="1800" b="1" dirty="0" smtClean="0">
                <a:solidFill>
                  <a:srgbClr val="000099"/>
                </a:solidFill>
              </a:rPr>
              <a:t>Favor numbers in the mid-range</a:t>
            </a:r>
          </a:p>
          <a:p>
            <a:pPr>
              <a:buFont typeface="Wingdings" pitchFamily="2" charset="2"/>
              <a:buChar char="§"/>
              <a:defRPr/>
            </a:pPr>
            <a:r>
              <a:rPr lang="en-US" sz="1800" dirty="0" smtClean="0"/>
              <a:t>If you have no idea what the real answer is, avoid extremes.</a:t>
            </a:r>
          </a:p>
          <a:p>
            <a:pPr>
              <a:buFont typeface="Wingdings" pitchFamily="2" charset="2"/>
              <a:buChar char="§"/>
              <a:defRPr/>
            </a:pPr>
            <a:endParaRPr lang="en-US" sz="1200" dirty="0" smtClean="0"/>
          </a:p>
          <a:p>
            <a:pPr>
              <a:buFont typeface="Wingdings" pitchFamily="2" charset="2"/>
              <a:buNone/>
              <a:defRPr/>
            </a:pPr>
            <a:r>
              <a:rPr lang="en-US" sz="1800" b="1" dirty="0" smtClean="0">
                <a:solidFill>
                  <a:srgbClr val="000099"/>
                </a:solidFill>
              </a:rPr>
              <a:t>Favor more inclusive options</a:t>
            </a:r>
          </a:p>
          <a:p>
            <a:pPr>
              <a:buFont typeface="Wingdings" pitchFamily="2" charset="2"/>
              <a:buChar char="§"/>
              <a:defRPr/>
            </a:pPr>
            <a:r>
              <a:rPr lang="en-US" sz="1800" dirty="0" smtClean="0"/>
              <a:t>If in doubt, select the option that encompasses others. e.g.:</a:t>
            </a:r>
          </a:p>
          <a:p>
            <a:pPr lvl="1">
              <a:buFont typeface="Wingdings" pitchFamily="2" charset="2"/>
              <a:buNone/>
              <a:defRPr/>
            </a:pPr>
            <a:r>
              <a:rPr lang="en-US" sz="1400" dirty="0" smtClean="0">
                <a:ea typeface="+mn-ea"/>
                <a:cs typeface="+mn-cs"/>
              </a:rPr>
              <a:t>A. </a:t>
            </a:r>
            <a:r>
              <a:rPr lang="en-US" sz="1400" i="1" dirty="0" smtClean="0">
                <a:ea typeface="+mn-ea"/>
                <a:cs typeface="+mn-cs"/>
              </a:rPr>
              <a:t>an adaptive system</a:t>
            </a:r>
          </a:p>
          <a:p>
            <a:pPr lvl="1">
              <a:buFont typeface="Wingdings" pitchFamily="2" charset="2"/>
              <a:buNone/>
              <a:defRPr/>
            </a:pPr>
            <a:r>
              <a:rPr lang="en-US" sz="1400" dirty="0" smtClean="0">
                <a:ea typeface="+mn-ea"/>
                <a:cs typeface="+mn-cs"/>
              </a:rPr>
              <a:t>B. </a:t>
            </a:r>
            <a:r>
              <a:rPr lang="en-US" sz="1400" i="1" dirty="0" smtClean="0">
                <a:ea typeface="+mn-ea"/>
                <a:cs typeface="+mn-cs"/>
              </a:rPr>
              <a:t>a closed system</a:t>
            </a:r>
          </a:p>
          <a:p>
            <a:pPr lvl="1">
              <a:buFont typeface="Wingdings" pitchFamily="2" charset="2"/>
              <a:buNone/>
              <a:defRPr/>
            </a:pPr>
            <a:r>
              <a:rPr lang="en-US" sz="1400" dirty="0" smtClean="0">
                <a:ea typeface="+mn-ea"/>
                <a:cs typeface="+mn-cs"/>
              </a:rPr>
              <a:t>C. </a:t>
            </a:r>
            <a:r>
              <a:rPr lang="en-US" sz="1400" i="1" dirty="0" smtClean="0">
                <a:ea typeface="+mn-ea"/>
                <a:cs typeface="+mn-cs"/>
              </a:rPr>
              <a:t>an open system</a:t>
            </a:r>
          </a:p>
          <a:p>
            <a:pPr lvl="1">
              <a:buFont typeface="Wingdings" pitchFamily="2" charset="2"/>
              <a:buNone/>
              <a:defRPr/>
            </a:pPr>
            <a:r>
              <a:rPr lang="en-US" sz="1400" dirty="0" smtClean="0">
                <a:ea typeface="+mn-ea"/>
                <a:cs typeface="+mn-cs"/>
              </a:rPr>
              <a:t>D. </a:t>
            </a:r>
            <a:r>
              <a:rPr lang="en-US" sz="1400" i="1" dirty="0" smtClean="0">
                <a:ea typeface="+mn-ea"/>
                <a:cs typeface="+mn-cs"/>
              </a:rPr>
              <a:t>a controlled and responsive system</a:t>
            </a:r>
          </a:p>
          <a:p>
            <a:pPr lvl="1">
              <a:buFont typeface="Wingdings" pitchFamily="2" charset="2"/>
              <a:buNone/>
              <a:defRPr/>
            </a:pPr>
            <a:r>
              <a:rPr lang="en-US" sz="1400" dirty="0" smtClean="0">
                <a:ea typeface="+mn-ea"/>
                <a:cs typeface="+mn-cs"/>
              </a:rPr>
              <a:t>E. </a:t>
            </a:r>
            <a:r>
              <a:rPr lang="en-US" sz="1400" b="1" i="1" dirty="0" smtClean="0">
                <a:ea typeface="+mn-ea"/>
                <a:cs typeface="+mn-cs"/>
              </a:rPr>
              <a:t>an open and adaptive system.</a:t>
            </a:r>
          </a:p>
          <a:p>
            <a:pPr>
              <a:buFont typeface="Wingdings" pitchFamily="2" charset="2"/>
              <a:buChar char="§"/>
              <a:defRPr/>
            </a:pPr>
            <a:endParaRPr lang="en-US" sz="1200" b="1" i="1" dirty="0" smtClean="0"/>
          </a:p>
          <a:p>
            <a:pPr>
              <a:buFont typeface="Wingdings" pitchFamily="2" charset="2"/>
              <a:buNone/>
              <a:defRPr/>
            </a:pPr>
            <a:r>
              <a:rPr lang="en-US" sz="1800" i="1" dirty="0" smtClean="0"/>
              <a:t>Please note: None of these strategies is foolproof and they do not apply equally to the different types of multiple choice questions, but they are worth considering when you would otherwise leave a blank.</a:t>
            </a:r>
          </a:p>
          <a:p>
            <a:pPr>
              <a:defRPr/>
            </a:pPr>
            <a:endParaRPr lang="en-US" sz="1400" dirty="0"/>
          </a:p>
        </p:txBody>
      </p:sp>
      <p:sp>
        <p:nvSpPr>
          <p:cNvPr id="43014" name="Slide Number Placeholder 5"/>
          <p:cNvSpPr>
            <a:spLocks noGrp="1"/>
          </p:cNvSpPr>
          <p:nvPr>
            <p:ph type="sldNum" sz="quarter" idx="12"/>
          </p:nvPr>
        </p:nvSpPr>
        <p:spPr>
          <a:noFill/>
        </p:spPr>
        <p:txBody>
          <a:bodyPr/>
          <a:lstStyle/>
          <a:p>
            <a:fld id="{055C62F1-8E19-4C15-95B3-B76AE3E6F273}" type="slidenum">
              <a:rPr lang="en-US" smtClean="0"/>
              <a:pPr/>
              <a:t>37</a:t>
            </a:fld>
            <a:endParaRPr lang="en-US" smtClean="0"/>
          </a:p>
        </p:txBody>
      </p:sp>
      <p:sp>
        <p:nvSpPr>
          <p:cNvPr id="43015" name="Rectangle 6"/>
          <p:cNvSpPr>
            <a:spLocks noChangeArrowheads="1"/>
          </p:cNvSpPr>
          <p:nvPr/>
        </p:nvSpPr>
        <p:spPr bwMode="auto">
          <a:xfrm>
            <a:off x="1371600" y="304800"/>
            <a:ext cx="6934200" cy="276225"/>
          </a:xfrm>
          <a:prstGeom prst="rect">
            <a:avLst/>
          </a:prstGeom>
          <a:noFill/>
          <a:ln w="9525">
            <a:noFill/>
            <a:miter lim="800000"/>
            <a:headEnd/>
            <a:tailEnd/>
          </a:ln>
        </p:spPr>
        <p:txBody>
          <a:bodyPr>
            <a:spAutoFit/>
          </a:bodyPr>
          <a:lstStyle/>
          <a:p>
            <a:r>
              <a:rPr lang="en-US" sz="1200" b="1">
                <a:solidFill>
                  <a:srgbClr val="C00000"/>
                </a:solidFill>
              </a:rPr>
              <a:t>http://www.services.unimelb.edu.au/asu/download/Study-Multiple-ChoiceExams-Flyer.pdf</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dt" sz="quarter" idx="10"/>
          </p:nvPr>
        </p:nvSpPr>
        <p:spPr>
          <a:noFill/>
        </p:spPr>
        <p:txBody>
          <a:bodyPr/>
          <a:lstStyle/>
          <a:p>
            <a:r>
              <a:rPr lang="en-US"/>
              <a:t>January 7. 2011</a:t>
            </a:r>
          </a:p>
        </p:txBody>
      </p:sp>
      <p:sp>
        <p:nvSpPr>
          <p:cNvPr id="44035" name="Rectangle 5"/>
          <p:cNvSpPr>
            <a:spLocks noGrp="1" noChangeArrowheads="1"/>
          </p:cNvSpPr>
          <p:nvPr>
            <p:ph type="ftr" sz="quarter" idx="11"/>
          </p:nvPr>
        </p:nvSpPr>
        <p:spPr>
          <a:noFill/>
        </p:spPr>
        <p:txBody>
          <a:bodyPr/>
          <a:lstStyle/>
          <a:p>
            <a:r>
              <a:rPr lang="en-US" smtClean="0"/>
              <a:t>Academic Effectiveness and Assessment </a:t>
            </a:r>
          </a:p>
        </p:txBody>
      </p:sp>
      <p:sp>
        <p:nvSpPr>
          <p:cNvPr id="44036" name="Title 1"/>
          <p:cNvSpPr>
            <a:spLocks noGrp="1"/>
          </p:cNvSpPr>
          <p:nvPr>
            <p:ph type="title"/>
          </p:nvPr>
        </p:nvSpPr>
        <p:spPr/>
        <p:txBody>
          <a:bodyPr/>
          <a:lstStyle/>
          <a:p>
            <a:pPr algn="l"/>
            <a:r>
              <a:rPr lang="en-US" smtClean="0"/>
              <a:t>Test-wise Students</a:t>
            </a:r>
          </a:p>
        </p:txBody>
      </p:sp>
      <p:sp>
        <p:nvSpPr>
          <p:cNvPr id="44037" name="Content Placeholder 2"/>
          <p:cNvSpPr>
            <a:spLocks noGrp="1"/>
          </p:cNvSpPr>
          <p:nvPr>
            <p:ph idx="1"/>
          </p:nvPr>
        </p:nvSpPr>
        <p:spPr/>
        <p:txBody>
          <a:bodyPr/>
          <a:lstStyle/>
          <a:p>
            <a:pPr>
              <a:buFont typeface="Wingdings" pitchFamily="2" charset="2"/>
              <a:buChar char="§"/>
            </a:pPr>
            <a:r>
              <a:rPr lang="en-US" smtClean="0"/>
              <a:t>Are familiar with item formats</a:t>
            </a:r>
          </a:p>
          <a:p>
            <a:pPr>
              <a:buFont typeface="Wingdings" pitchFamily="2" charset="2"/>
              <a:buChar char="§"/>
            </a:pPr>
            <a:r>
              <a:rPr lang="en-US" smtClean="0"/>
              <a:t>Use informed and educated guessing</a:t>
            </a:r>
          </a:p>
          <a:p>
            <a:pPr>
              <a:buFont typeface="Wingdings" pitchFamily="2" charset="2"/>
              <a:buChar char="§"/>
            </a:pPr>
            <a:r>
              <a:rPr lang="en-US" smtClean="0"/>
              <a:t>Avoid common mistakes</a:t>
            </a:r>
          </a:p>
          <a:p>
            <a:pPr>
              <a:buFont typeface="Wingdings" pitchFamily="2" charset="2"/>
              <a:buChar char="§"/>
            </a:pPr>
            <a:r>
              <a:rPr lang="en-US" smtClean="0"/>
              <a:t>Have testing experience</a:t>
            </a:r>
          </a:p>
          <a:p>
            <a:pPr>
              <a:buFont typeface="Wingdings" pitchFamily="2" charset="2"/>
              <a:buChar char="§"/>
            </a:pPr>
            <a:r>
              <a:rPr lang="en-US" smtClean="0"/>
              <a:t>Use time effectively</a:t>
            </a:r>
          </a:p>
          <a:p>
            <a:pPr>
              <a:buFont typeface="Wingdings" pitchFamily="2" charset="2"/>
              <a:buChar char="§"/>
            </a:pPr>
            <a:r>
              <a:rPr lang="en-US" smtClean="0"/>
              <a:t>Apply various strategies to solve different problem types</a:t>
            </a:r>
          </a:p>
          <a:p>
            <a:pPr>
              <a:buFont typeface="Wingdings" pitchFamily="2" charset="2"/>
              <a:buChar char="§"/>
            </a:pPr>
            <a:endParaRPr lang="en-US" smtClean="0"/>
          </a:p>
        </p:txBody>
      </p:sp>
      <p:sp>
        <p:nvSpPr>
          <p:cNvPr id="44038" name="Slide Number Placeholder 5"/>
          <p:cNvSpPr>
            <a:spLocks noGrp="1"/>
          </p:cNvSpPr>
          <p:nvPr>
            <p:ph type="sldNum" sz="quarter" idx="12"/>
          </p:nvPr>
        </p:nvSpPr>
        <p:spPr>
          <a:noFill/>
        </p:spPr>
        <p:txBody>
          <a:bodyPr/>
          <a:lstStyle/>
          <a:p>
            <a:fld id="{51DB2067-BBB5-4B6A-9FE6-A27D724D18B4}" type="slidenum">
              <a:rPr lang="en-US" smtClean="0"/>
              <a:pPr/>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dt" sz="quarter" idx="10"/>
          </p:nvPr>
        </p:nvSpPr>
        <p:spPr>
          <a:noFill/>
        </p:spPr>
        <p:txBody>
          <a:bodyPr/>
          <a:lstStyle/>
          <a:p>
            <a:r>
              <a:rPr lang="en-US"/>
              <a:t>January 7. 2011</a:t>
            </a:r>
          </a:p>
        </p:txBody>
      </p:sp>
      <p:sp>
        <p:nvSpPr>
          <p:cNvPr id="45059" name="Rectangle 5"/>
          <p:cNvSpPr>
            <a:spLocks noGrp="1" noChangeArrowheads="1"/>
          </p:cNvSpPr>
          <p:nvPr>
            <p:ph type="ftr" sz="quarter" idx="11"/>
          </p:nvPr>
        </p:nvSpPr>
        <p:spPr>
          <a:noFill/>
        </p:spPr>
        <p:txBody>
          <a:bodyPr/>
          <a:lstStyle/>
          <a:p>
            <a:r>
              <a:rPr lang="en-US" smtClean="0"/>
              <a:t>Academic Effectiveness and Assessment </a:t>
            </a:r>
          </a:p>
        </p:txBody>
      </p:sp>
      <p:sp>
        <p:nvSpPr>
          <p:cNvPr id="45060" name="Title 1"/>
          <p:cNvSpPr>
            <a:spLocks noGrp="1"/>
          </p:cNvSpPr>
          <p:nvPr>
            <p:ph type="title"/>
          </p:nvPr>
        </p:nvSpPr>
        <p:spPr/>
        <p:txBody>
          <a:bodyPr/>
          <a:lstStyle/>
          <a:p>
            <a:pPr algn="l"/>
            <a:r>
              <a:rPr lang="en-US" smtClean="0"/>
              <a:t>Test-wise Students</a:t>
            </a:r>
          </a:p>
        </p:txBody>
      </p:sp>
      <p:sp>
        <p:nvSpPr>
          <p:cNvPr id="45061" name="Content Placeholder 2"/>
          <p:cNvSpPr>
            <a:spLocks noGrp="1"/>
          </p:cNvSpPr>
          <p:nvPr>
            <p:ph idx="1"/>
          </p:nvPr>
        </p:nvSpPr>
        <p:spPr/>
        <p:txBody>
          <a:bodyPr/>
          <a:lstStyle/>
          <a:p>
            <a:pPr>
              <a:buFont typeface="Wingdings" pitchFamily="2" charset="2"/>
              <a:buChar char="§"/>
            </a:pPr>
            <a:r>
              <a:rPr lang="en-US" dirty="0" smtClean="0"/>
              <a:t>Vary your keys: ‘Always pick option ‘C’. ’</a:t>
            </a:r>
          </a:p>
          <a:p>
            <a:pPr>
              <a:buFont typeface="Wingdings" pitchFamily="2" charset="2"/>
              <a:buChar char="§"/>
            </a:pPr>
            <a:r>
              <a:rPr lang="en-US" dirty="0" smtClean="0"/>
              <a:t>Avoid ‘all of the above’ and ‘none of the above.’</a:t>
            </a:r>
          </a:p>
          <a:p>
            <a:pPr>
              <a:buFont typeface="Wingdings" pitchFamily="2" charset="2"/>
              <a:buChar char="§"/>
            </a:pPr>
            <a:r>
              <a:rPr lang="en-US" dirty="0" smtClean="0"/>
              <a:t>Avoid extraneous information: It may assist in answering another </a:t>
            </a:r>
            <a:r>
              <a:rPr lang="en-US" dirty="0" smtClean="0"/>
              <a:t>item.</a:t>
            </a:r>
            <a:endParaRPr lang="en-US" dirty="0" smtClean="0"/>
          </a:p>
          <a:p>
            <a:pPr>
              <a:buFont typeface="Wingdings" pitchFamily="2" charset="2"/>
              <a:buChar char="§"/>
            </a:pPr>
            <a:r>
              <a:rPr lang="en-US" dirty="0" smtClean="0"/>
              <a:t>Avoid item ‘bad pairs’ or ‘enemies.’ </a:t>
            </a:r>
          </a:p>
          <a:p>
            <a:pPr>
              <a:buFont typeface="Wingdings" pitchFamily="2" charset="2"/>
              <a:buChar char="§"/>
            </a:pPr>
            <a:r>
              <a:rPr lang="en-US" dirty="0" smtClean="0"/>
              <a:t>Avoid clueing with the same word in the stem and the key.</a:t>
            </a:r>
          </a:p>
          <a:p>
            <a:pPr>
              <a:buFont typeface="Wingdings" pitchFamily="2" charset="2"/>
              <a:buChar char="§"/>
            </a:pPr>
            <a:endParaRPr lang="en-US" dirty="0" smtClean="0"/>
          </a:p>
        </p:txBody>
      </p:sp>
      <p:sp>
        <p:nvSpPr>
          <p:cNvPr id="45062" name="Slide Number Placeholder 5"/>
          <p:cNvSpPr>
            <a:spLocks noGrp="1"/>
          </p:cNvSpPr>
          <p:nvPr>
            <p:ph type="sldNum" sz="quarter" idx="12"/>
          </p:nvPr>
        </p:nvSpPr>
        <p:spPr>
          <a:noFill/>
        </p:spPr>
        <p:txBody>
          <a:bodyPr/>
          <a:lstStyle/>
          <a:p>
            <a:fld id="{757E7941-3432-4997-B8AA-3619A9F049DB}" type="slidenum">
              <a:rPr lang="en-US" smtClean="0"/>
              <a:pPr/>
              <a:t>39</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p:spPr>
        <p:txBody>
          <a:bodyPr/>
          <a:lstStyle/>
          <a:p>
            <a:r>
              <a:rPr lang="en-US"/>
              <a:t>January 7. 2011</a:t>
            </a:r>
          </a:p>
        </p:txBody>
      </p:sp>
      <p:sp>
        <p:nvSpPr>
          <p:cNvPr id="9219" name="Rectangle 5"/>
          <p:cNvSpPr>
            <a:spLocks noGrp="1" noChangeArrowheads="1"/>
          </p:cNvSpPr>
          <p:nvPr>
            <p:ph type="ftr" sz="quarter" idx="11"/>
          </p:nvPr>
        </p:nvSpPr>
        <p:spPr>
          <a:noFill/>
        </p:spPr>
        <p:txBody>
          <a:bodyPr/>
          <a:lstStyle/>
          <a:p>
            <a:r>
              <a:rPr lang="en-US" smtClean="0"/>
              <a:t>Academic Effectiveness and Assessment </a:t>
            </a:r>
          </a:p>
        </p:txBody>
      </p:sp>
      <p:sp>
        <p:nvSpPr>
          <p:cNvPr id="9220" name="Title 1"/>
          <p:cNvSpPr>
            <a:spLocks noGrp="1"/>
          </p:cNvSpPr>
          <p:nvPr>
            <p:ph type="title"/>
          </p:nvPr>
        </p:nvSpPr>
        <p:spPr/>
        <p:txBody>
          <a:bodyPr/>
          <a:lstStyle/>
          <a:p>
            <a:pPr algn="l" eaLnBrk="1" hangingPunct="1"/>
            <a:r>
              <a:rPr lang="en-US" smtClean="0"/>
              <a:t>Purpose</a:t>
            </a:r>
          </a:p>
        </p:txBody>
      </p:sp>
      <p:sp>
        <p:nvSpPr>
          <p:cNvPr id="9221" name="Content Placeholder 2"/>
          <p:cNvSpPr>
            <a:spLocks noGrp="1"/>
          </p:cNvSpPr>
          <p:nvPr>
            <p:ph idx="1"/>
          </p:nvPr>
        </p:nvSpPr>
        <p:spPr/>
        <p:txBody>
          <a:bodyPr/>
          <a:lstStyle/>
          <a:p>
            <a:pPr>
              <a:buFont typeface="Wingdings" pitchFamily="2" charset="2"/>
              <a:buChar char="§"/>
            </a:pPr>
            <a:r>
              <a:rPr lang="en-US" sz="2800" dirty="0" smtClean="0"/>
              <a:t>This </a:t>
            </a:r>
            <a:r>
              <a:rPr lang="en-US" sz="2800" dirty="0" smtClean="0"/>
              <a:t>presentation will address the importance of establishing a test purpose and developing test specifications.</a:t>
            </a:r>
          </a:p>
          <a:p>
            <a:pPr>
              <a:buFont typeface="Wingdings" pitchFamily="2" charset="2"/>
              <a:buChar char="§"/>
            </a:pPr>
            <a:r>
              <a:rPr lang="en-US" sz="2800" dirty="0" smtClean="0"/>
              <a:t>This presentation will explain how to create effective multiple choice test questions. </a:t>
            </a:r>
          </a:p>
          <a:p>
            <a:pPr>
              <a:buFont typeface="Wingdings" pitchFamily="2" charset="2"/>
              <a:buChar char="§"/>
            </a:pPr>
            <a:r>
              <a:rPr lang="en-US" sz="2800" dirty="0" smtClean="0"/>
              <a:t>The presentation will provide item-writing guidelines as well as best practices to prevent students from just guessing the correct answers.</a:t>
            </a:r>
          </a:p>
        </p:txBody>
      </p:sp>
      <p:sp>
        <p:nvSpPr>
          <p:cNvPr id="9222" name="Slide Number Placeholder 5"/>
          <p:cNvSpPr>
            <a:spLocks noGrp="1"/>
          </p:cNvSpPr>
          <p:nvPr>
            <p:ph type="sldNum" sz="quarter" idx="12"/>
          </p:nvPr>
        </p:nvSpPr>
        <p:spPr>
          <a:noFill/>
        </p:spPr>
        <p:txBody>
          <a:bodyPr/>
          <a:lstStyle/>
          <a:p>
            <a:fld id="{00D2AB06-0BAF-44C0-A4E2-7C8C489B2C9D}"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dt" sz="quarter" idx="10"/>
          </p:nvPr>
        </p:nvSpPr>
        <p:spPr>
          <a:noFill/>
        </p:spPr>
        <p:txBody>
          <a:bodyPr/>
          <a:lstStyle/>
          <a:p>
            <a:r>
              <a:rPr lang="en-US"/>
              <a:t>January 7. 2011</a:t>
            </a:r>
          </a:p>
        </p:txBody>
      </p:sp>
      <p:sp>
        <p:nvSpPr>
          <p:cNvPr id="46083" name="Rectangle 5"/>
          <p:cNvSpPr>
            <a:spLocks noGrp="1" noChangeArrowheads="1"/>
          </p:cNvSpPr>
          <p:nvPr>
            <p:ph type="ftr" sz="quarter" idx="11"/>
          </p:nvPr>
        </p:nvSpPr>
        <p:spPr>
          <a:noFill/>
        </p:spPr>
        <p:txBody>
          <a:bodyPr/>
          <a:lstStyle/>
          <a:p>
            <a:r>
              <a:rPr lang="en-US" smtClean="0"/>
              <a:t>Academic Effectiveness and Assessment </a:t>
            </a:r>
          </a:p>
        </p:txBody>
      </p:sp>
      <p:sp>
        <p:nvSpPr>
          <p:cNvPr id="46084" name="Title 1"/>
          <p:cNvSpPr>
            <a:spLocks noGrp="1"/>
          </p:cNvSpPr>
          <p:nvPr>
            <p:ph type="title"/>
          </p:nvPr>
        </p:nvSpPr>
        <p:spPr/>
        <p:txBody>
          <a:bodyPr/>
          <a:lstStyle/>
          <a:p>
            <a:pPr algn="l"/>
            <a:r>
              <a:rPr lang="en-US" smtClean="0"/>
              <a:t>Test-wise Students</a:t>
            </a:r>
          </a:p>
        </p:txBody>
      </p:sp>
      <p:sp>
        <p:nvSpPr>
          <p:cNvPr id="46085" name="Content Placeholder 2"/>
          <p:cNvSpPr>
            <a:spLocks noGrp="1"/>
          </p:cNvSpPr>
          <p:nvPr>
            <p:ph idx="1"/>
          </p:nvPr>
        </p:nvSpPr>
        <p:spPr/>
        <p:txBody>
          <a:bodyPr/>
          <a:lstStyle/>
          <a:p>
            <a:pPr>
              <a:buFont typeface="Wingdings" pitchFamily="2" charset="2"/>
              <a:buChar char="§"/>
            </a:pPr>
            <a:r>
              <a:rPr lang="en-US" dirty="0" smtClean="0"/>
              <a:t>Make options similar in terms of length, grammar, and sentence structure. Different options stand out. Avoid ‘clues.’</a:t>
            </a:r>
          </a:p>
          <a:p>
            <a:pPr>
              <a:buFont typeface="Wingdings" pitchFamily="2" charset="2"/>
              <a:buChar char="§"/>
            </a:pPr>
            <a:endParaRPr lang="en-US" dirty="0" smtClean="0"/>
          </a:p>
        </p:txBody>
      </p:sp>
      <p:sp>
        <p:nvSpPr>
          <p:cNvPr id="46086" name="Slide Number Placeholder 5"/>
          <p:cNvSpPr>
            <a:spLocks noGrp="1"/>
          </p:cNvSpPr>
          <p:nvPr>
            <p:ph type="sldNum" sz="quarter" idx="12"/>
          </p:nvPr>
        </p:nvSpPr>
        <p:spPr>
          <a:noFill/>
        </p:spPr>
        <p:txBody>
          <a:bodyPr/>
          <a:lstStyle/>
          <a:p>
            <a:fld id="{E9FD7411-BE29-4C25-8EF9-9E02DBCF2236}" type="slidenum">
              <a:rPr lang="en-US" smtClean="0"/>
              <a:pPr/>
              <a:t>40</a:t>
            </a:fld>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dt" sz="quarter" idx="10"/>
          </p:nvPr>
        </p:nvSpPr>
        <p:spPr>
          <a:noFill/>
        </p:spPr>
        <p:txBody>
          <a:bodyPr/>
          <a:lstStyle/>
          <a:p>
            <a:r>
              <a:rPr lang="en-US"/>
              <a:t>January 7. 2011</a:t>
            </a:r>
          </a:p>
        </p:txBody>
      </p:sp>
      <p:sp>
        <p:nvSpPr>
          <p:cNvPr id="47107" name="Rectangle 5"/>
          <p:cNvSpPr>
            <a:spLocks noGrp="1" noChangeArrowheads="1"/>
          </p:cNvSpPr>
          <p:nvPr>
            <p:ph type="ftr" sz="quarter" idx="11"/>
          </p:nvPr>
        </p:nvSpPr>
        <p:spPr>
          <a:noFill/>
        </p:spPr>
        <p:txBody>
          <a:bodyPr/>
          <a:lstStyle/>
          <a:p>
            <a:r>
              <a:rPr lang="en-US" smtClean="0"/>
              <a:t>Academic Effectiveness and Assessment </a:t>
            </a:r>
          </a:p>
        </p:txBody>
      </p:sp>
      <p:sp>
        <p:nvSpPr>
          <p:cNvPr id="47108" name="Title 1"/>
          <p:cNvSpPr>
            <a:spLocks noGrp="1"/>
          </p:cNvSpPr>
          <p:nvPr>
            <p:ph type="title"/>
          </p:nvPr>
        </p:nvSpPr>
        <p:spPr/>
        <p:txBody>
          <a:bodyPr/>
          <a:lstStyle/>
          <a:p>
            <a:pPr algn="l"/>
            <a:r>
              <a:rPr lang="en-US" sz="4000" smtClean="0"/>
              <a:t>Item Format Considerations</a:t>
            </a:r>
          </a:p>
        </p:txBody>
      </p:sp>
      <p:sp>
        <p:nvSpPr>
          <p:cNvPr id="47109" name="Content Placeholder 2"/>
          <p:cNvSpPr>
            <a:spLocks noGrp="1"/>
          </p:cNvSpPr>
          <p:nvPr>
            <p:ph idx="1"/>
          </p:nvPr>
        </p:nvSpPr>
        <p:spPr>
          <a:xfrm>
            <a:off x="457200" y="1752600"/>
            <a:ext cx="8229600" cy="4267200"/>
          </a:xfrm>
        </p:spPr>
        <p:txBody>
          <a:bodyPr/>
          <a:lstStyle/>
          <a:p>
            <a:pPr>
              <a:buFont typeface="Wingdings" pitchFamily="2" charset="2"/>
              <a:buChar char="§"/>
            </a:pPr>
            <a:r>
              <a:rPr lang="en-US" dirty="0" smtClean="0"/>
              <a:t>Information in the stem</a:t>
            </a:r>
          </a:p>
          <a:p>
            <a:pPr>
              <a:buFont typeface="Wingdings" pitchFamily="2" charset="2"/>
              <a:buChar char="§"/>
            </a:pPr>
            <a:r>
              <a:rPr lang="en-US" dirty="0" smtClean="0"/>
              <a:t>Avoid negatively stated stem, qualifiers</a:t>
            </a:r>
          </a:p>
          <a:p>
            <a:pPr>
              <a:buFont typeface="Wingdings" pitchFamily="2" charset="2"/>
              <a:buChar char="§"/>
            </a:pPr>
            <a:r>
              <a:rPr lang="en-US" dirty="0" smtClean="0"/>
              <a:t>Highlight qualifiers if used</a:t>
            </a:r>
          </a:p>
          <a:p>
            <a:pPr>
              <a:buFont typeface="Wingdings" pitchFamily="2" charset="2"/>
              <a:buChar char="§"/>
            </a:pPr>
            <a:r>
              <a:rPr lang="en-US" dirty="0" smtClean="0"/>
              <a:t>Avoid irrelevant symbols (“&amp;”) and jargon</a:t>
            </a:r>
          </a:p>
          <a:p>
            <a:pPr>
              <a:buFont typeface="Wingdings" pitchFamily="2" charset="2"/>
              <a:buChar char="§"/>
            </a:pPr>
            <a:r>
              <a:rPr lang="en-US" dirty="0" smtClean="0"/>
              <a:t>Standard set number of options (Prefer only four)</a:t>
            </a:r>
          </a:p>
          <a:p>
            <a:pPr>
              <a:buFont typeface="Wingdings" pitchFamily="2" charset="2"/>
              <a:buChar char="§"/>
            </a:pPr>
            <a:r>
              <a:rPr lang="en-US" i="1" dirty="0" smtClean="0"/>
              <a:t>Ideally, you should tie an item to </a:t>
            </a:r>
            <a:r>
              <a:rPr lang="en-US" i="1" dirty="0" smtClean="0"/>
              <a:t>reference (and rationale)</a:t>
            </a:r>
            <a:endParaRPr lang="en-US" i="1" dirty="0" smtClean="0"/>
          </a:p>
          <a:p>
            <a:endParaRPr lang="en-US" dirty="0" smtClean="0"/>
          </a:p>
        </p:txBody>
      </p:sp>
      <p:sp>
        <p:nvSpPr>
          <p:cNvPr id="47110" name="Slide Number Placeholder 5"/>
          <p:cNvSpPr>
            <a:spLocks noGrp="1"/>
          </p:cNvSpPr>
          <p:nvPr>
            <p:ph type="sldNum" sz="quarter" idx="12"/>
          </p:nvPr>
        </p:nvSpPr>
        <p:spPr>
          <a:noFill/>
        </p:spPr>
        <p:txBody>
          <a:bodyPr/>
          <a:lstStyle/>
          <a:p>
            <a:fld id="{387E3050-C06E-4FA8-873C-17F86CEABBC0}" type="slidenum">
              <a:rPr lang="en-US" smtClean="0"/>
              <a:pPr/>
              <a:t>41</a:t>
            </a:fld>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dt" sz="quarter" idx="10"/>
          </p:nvPr>
        </p:nvSpPr>
        <p:spPr>
          <a:noFill/>
        </p:spPr>
        <p:txBody>
          <a:bodyPr/>
          <a:lstStyle/>
          <a:p>
            <a:r>
              <a:rPr lang="en-US"/>
              <a:t>January 7. 2011</a:t>
            </a:r>
          </a:p>
        </p:txBody>
      </p:sp>
      <p:sp>
        <p:nvSpPr>
          <p:cNvPr id="48131" name="Rectangle 5"/>
          <p:cNvSpPr>
            <a:spLocks noGrp="1" noChangeArrowheads="1"/>
          </p:cNvSpPr>
          <p:nvPr>
            <p:ph type="ftr" sz="quarter" idx="11"/>
          </p:nvPr>
        </p:nvSpPr>
        <p:spPr>
          <a:noFill/>
        </p:spPr>
        <p:txBody>
          <a:bodyPr/>
          <a:lstStyle/>
          <a:p>
            <a:r>
              <a:rPr lang="en-US" smtClean="0"/>
              <a:t>Academic Effectiveness and Assessment </a:t>
            </a:r>
          </a:p>
        </p:txBody>
      </p:sp>
      <p:sp>
        <p:nvSpPr>
          <p:cNvPr id="48132" name="Slide Number Placeholder 5"/>
          <p:cNvSpPr>
            <a:spLocks noGrp="1"/>
          </p:cNvSpPr>
          <p:nvPr>
            <p:ph type="sldNum" sz="quarter" idx="12"/>
          </p:nvPr>
        </p:nvSpPr>
        <p:spPr>
          <a:noFill/>
        </p:spPr>
        <p:txBody>
          <a:bodyPr/>
          <a:lstStyle/>
          <a:p>
            <a:fld id="{F737D90F-2BAE-4B4A-9B81-64B136B959C4}" type="slidenum">
              <a:rPr lang="en-US" smtClean="0"/>
              <a:pPr/>
              <a:t>42</a:t>
            </a:fld>
            <a:endParaRPr lang="en-US" smtClean="0"/>
          </a:p>
        </p:txBody>
      </p:sp>
      <p:sp>
        <p:nvSpPr>
          <p:cNvPr id="48133" name="Rectangle 2"/>
          <p:cNvSpPr>
            <a:spLocks noGrp="1" noChangeArrowheads="1"/>
          </p:cNvSpPr>
          <p:nvPr>
            <p:ph type="title"/>
          </p:nvPr>
        </p:nvSpPr>
        <p:spPr/>
        <p:txBody>
          <a:bodyPr/>
          <a:lstStyle/>
          <a:p>
            <a:pPr algn="l"/>
            <a:r>
              <a:rPr lang="en-US" smtClean="0"/>
              <a:t>Test Directions</a:t>
            </a:r>
          </a:p>
        </p:txBody>
      </p:sp>
      <p:sp>
        <p:nvSpPr>
          <p:cNvPr id="48134" name="Rectangle 3"/>
          <p:cNvSpPr>
            <a:spLocks noGrp="1" noChangeArrowheads="1"/>
          </p:cNvSpPr>
          <p:nvPr>
            <p:ph type="body" idx="1"/>
          </p:nvPr>
        </p:nvSpPr>
        <p:spPr>
          <a:xfrm>
            <a:off x="228600" y="1828800"/>
            <a:ext cx="8458200" cy="4038600"/>
          </a:xfrm>
        </p:spPr>
        <p:txBody>
          <a:bodyPr/>
          <a:lstStyle/>
          <a:p>
            <a:pPr marL="552450" indent="-552450">
              <a:buFont typeface="Wingdings" pitchFamily="2" charset="2"/>
              <a:buNone/>
            </a:pPr>
            <a:r>
              <a:rPr lang="en-US" sz="2400" b="1" i="1" dirty="0" smtClean="0">
                <a:solidFill>
                  <a:srgbClr val="0033CC"/>
                </a:solidFill>
              </a:rPr>
              <a:t>Highlight Directions </a:t>
            </a:r>
          </a:p>
          <a:p>
            <a:pPr marL="552450" indent="-552450">
              <a:buFont typeface="Wingdings" pitchFamily="2" charset="2"/>
              <a:buNone/>
            </a:pPr>
            <a:endParaRPr lang="en-US" sz="2400" b="1" i="1" dirty="0" smtClean="0"/>
          </a:p>
          <a:p>
            <a:pPr marL="552450" indent="-552450">
              <a:buFont typeface="Wingdings" pitchFamily="2" charset="2"/>
              <a:buAutoNum type="arabicPeriod"/>
            </a:pPr>
            <a:r>
              <a:rPr lang="en-US" sz="2400" dirty="0" smtClean="0"/>
              <a:t>State the skill measured.</a:t>
            </a:r>
          </a:p>
          <a:p>
            <a:pPr marL="552450" indent="-552450">
              <a:buFont typeface="Wingdings" pitchFamily="2" charset="2"/>
              <a:buAutoNum type="arabicPeriod"/>
            </a:pPr>
            <a:r>
              <a:rPr lang="en-US" sz="2400" dirty="0" smtClean="0"/>
              <a:t>Describe any resource materials required.</a:t>
            </a:r>
          </a:p>
          <a:p>
            <a:pPr marL="552450" indent="-552450">
              <a:buFont typeface="Wingdings" pitchFamily="2" charset="2"/>
              <a:buAutoNum type="arabicPeriod"/>
            </a:pPr>
            <a:r>
              <a:rPr lang="en-US" sz="2400" dirty="0" smtClean="0"/>
              <a:t>Describe how students are to respond.</a:t>
            </a:r>
          </a:p>
          <a:p>
            <a:pPr marL="552450" indent="-552450">
              <a:buFont typeface="Wingdings" pitchFamily="2" charset="2"/>
              <a:buAutoNum type="arabicPeriod"/>
            </a:pPr>
            <a:r>
              <a:rPr lang="en-US" sz="2400" dirty="0" smtClean="0"/>
              <a:t>Describe any special conditions.</a:t>
            </a:r>
          </a:p>
          <a:p>
            <a:pPr marL="552450" indent="-552450">
              <a:buFont typeface="Wingdings" pitchFamily="2" charset="2"/>
              <a:buAutoNum type="arabicPeriod"/>
            </a:pPr>
            <a:r>
              <a:rPr lang="en-US" sz="2400" dirty="0" smtClean="0"/>
              <a:t>State time limits, if any.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dt" sz="quarter" idx="10"/>
          </p:nvPr>
        </p:nvSpPr>
        <p:spPr>
          <a:noFill/>
        </p:spPr>
        <p:txBody>
          <a:bodyPr/>
          <a:lstStyle/>
          <a:p>
            <a:r>
              <a:rPr lang="en-US"/>
              <a:t>January 7. 2011</a:t>
            </a:r>
          </a:p>
        </p:txBody>
      </p:sp>
      <p:sp>
        <p:nvSpPr>
          <p:cNvPr id="49155" name="Rectangle 5"/>
          <p:cNvSpPr>
            <a:spLocks noGrp="1" noChangeArrowheads="1"/>
          </p:cNvSpPr>
          <p:nvPr>
            <p:ph type="ftr" sz="quarter" idx="11"/>
          </p:nvPr>
        </p:nvSpPr>
        <p:spPr>
          <a:noFill/>
        </p:spPr>
        <p:txBody>
          <a:bodyPr/>
          <a:lstStyle/>
          <a:p>
            <a:r>
              <a:rPr lang="en-US" smtClean="0"/>
              <a:t>Academic Effectiveness and Assessment </a:t>
            </a:r>
          </a:p>
        </p:txBody>
      </p:sp>
      <p:sp>
        <p:nvSpPr>
          <p:cNvPr id="49156" name="Slide Number Placeholder 5"/>
          <p:cNvSpPr>
            <a:spLocks noGrp="1"/>
          </p:cNvSpPr>
          <p:nvPr>
            <p:ph type="sldNum" sz="quarter" idx="12"/>
          </p:nvPr>
        </p:nvSpPr>
        <p:spPr>
          <a:noFill/>
        </p:spPr>
        <p:txBody>
          <a:bodyPr/>
          <a:lstStyle/>
          <a:p>
            <a:fld id="{94323DE0-B2C5-42AB-B65B-5AB0A9541BA3}" type="slidenum">
              <a:rPr lang="en-US" smtClean="0"/>
              <a:pPr/>
              <a:t>43</a:t>
            </a:fld>
            <a:endParaRPr lang="en-US" smtClean="0"/>
          </a:p>
        </p:txBody>
      </p:sp>
      <p:sp>
        <p:nvSpPr>
          <p:cNvPr id="49157" name="Rectangle 2"/>
          <p:cNvSpPr>
            <a:spLocks noGrp="1" noChangeArrowheads="1"/>
          </p:cNvSpPr>
          <p:nvPr>
            <p:ph type="title"/>
          </p:nvPr>
        </p:nvSpPr>
        <p:spPr/>
        <p:txBody>
          <a:bodyPr/>
          <a:lstStyle/>
          <a:p>
            <a:pPr algn="l"/>
            <a:r>
              <a:rPr lang="en-US" smtClean="0"/>
              <a:t>Ensure  Test Validity</a:t>
            </a:r>
          </a:p>
        </p:txBody>
      </p:sp>
      <p:sp>
        <p:nvSpPr>
          <p:cNvPr id="49158" name="Rectangle 3"/>
          <p:cNvSpPr>
            <a:spLocks noGrp="1" noChangeArrowheads="1"/>
          </p:cNvSpPr>
          <p:nvPr>
            <p:ph type="body" idx="1"/>
          </p:nvPr>
        </p:nvSpPr>
        <p:spPr>
          <a:xfrm>
            <a:off x="228600" y="1828800"/>
            <a:ext cx="8382000" cy="4114800"/>
          </a:xfrm>
        </p:spPr>
        <p:txBody>
          <a:bodyPr/>
          <a:lstStyle/>
          <a:p>
            <a:pPr>
              <a:buFont typeface="Wingdings" pitchFamily="2" charset="2"/>
              <a:buChar char="§"/>
            </a:pPr>
            <a:r>
              <a:rPr lang="en-US" sz="2600" b="1" smtClean="0"/>
              <a:t>Congruence between items and course objectives</a:t>
            </a:r>
          </a:p>
          <a:p>
            <a:pPr>
              <a:buFont typeface="Wingdings" pitchFamily="2" charset="2"/>
              <a:buChar char="§"/>
            </a:pPr>
            <a:r>
              <a:rPr lang="en-US" sz="2600" b="1" smtClean="0"/>
              <a:t>Congruence between item and student characteristics</a:t>
            </a:r>
          </a:p>
          <a:p>
            <a:pPr>
              <a:buFont typeface="Wingdings" pitchFamily="2" charset="2"/>
              <a:buChar char="§"/>
            </a:pPr>
            <a:r>
              <a:rPr lang="en-US" sz="2600" smtClean="0"/>
              <a:t>Clarity of items</a:t>
            </a:r>
          </a:p>
          <a:p>
            <a:pPr>
              <a:buFont typeface="Wingdings" pitchFamily="2" charset="2"/>
              <a:buChar char="§"/>
            </a:pPr>
            <a:r>
              <a:rPr lang="en-US" sz="2600" smtClean="0"/>
              <a:t>Accuracy of the measures</a:t>
            </a:r>
          </a:p>
          <a:p>
            <a:pPr>
              <a:buFont typeface="Wingdings" pitchFamily="2" charset="2"/>
              <a:buChar char="§"/>
            </a:pPr>
            <a:r>
              <a:rPr lang="en-US" sz="2600" smtClean="0"/>
              <a:t>Item formatting criteria</a:t>
            </a:r>
          </a:p>
          <a:p>
            <a:pPr>
              <a:buFont typeface="Wingdings" pitchFamily="2" charset="2"/>
              <a:buChar char="§"/>
            </a:pPr>
            <a:r>
              <a:rPr lang="en-US" sz="2600" smtClean="0"/>
              <a:t>Feasibility-time, resources</a:t>
            </a:r>
          </a:p>
          <a:p>
            <a:endParaRPr lang="en-US" sz="2800" smtClean="0"/>
          </a:p>
          <a:p>
            <a:endParaRPr lang="en-US" sz="2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dt" sz="quarter" idx="10"/>
          </p:nvPr>
        </p:nvSpPr>
        <p:spPr>
          <a:noFill/>
        </p:spPr>
        <p:txBody>
          <a:bodyPr/>
          <a:lstStyle/>
          <a:p>
            <a:r>
              <a:rPr lang="en-US"/>
              <a:t>January 7. 2011</a:t>
            </a:r>
          </a:p>
        </p:txBody>
      </p:sp>
      <p:sp>
        <p:nvSpPr>
          <p:cNvPr id="50179" name="Rectangle 5"/>
          <p:cNvSpPr>
            <a:spLocks noGrp="1" noChangeArrowheads="1"/>
          </p:cNvSpPr>
          <p:nvPr>
            <p:ph type="ftr" sz="quarter" idx="11"/>
          </p:nvPr>
        </p:nvSpPr>
        <p:spPr>
          <a:noFill/>
        </p:spPr>
        <p:txBody>
          <a:bodyPr/>
          <a:lstStyle/>
          <a:p>
            <a:r>
              <a:rPr lang="en-US" smtClean="0"/>
              <a:t>Academic Effectiveness and Assessment </a:t>
            </a:r>
          </a:p>
        </p:txBody>
      </p:sp>
      <p:sp>
        <p:nvSpPr>
          <p:cNvPr id="50180" name="Slide Number Placeholder 5"/>
          <p:cNvSpPr>
            <a:spLocks noGrp="1"/>
          </p:cNvSpPr>
          <p:nvPr>
            <p:ph type="sldNum" sz="quarter" idx="12"/>
          </p:nvPr>
        </p:nvSpPr>
        <p:spPr>
          <a:noFill/>
        </p:spPr>
        <p:txBody>
          <a:bodyPr/>
          <a:lstStyle/>
          <a:p>
            <a:fld id="{FBAFCA3B-30D5-47E0-953F-BEC0B3EC8EC3}" type="slidenum">
              <a:rPr lang="en-US" smtClean="0"/>
              <a:pPr/>
              <a:t>44</a:t>
            </a:fld>
            <a:endParaRPr lang="en-US" smtClean="0"/>
          </a:p>
        </p:txBody>
      </p:sp>
      <p:sp>
        <p:nvSpPr>
          <p:cNvPr id="50181" name="Rectangle 2"/>
          <p:cNvSpPr>
            <a:spLocks noGrp="1" noChangeArrowheads="1"/>
          </p:cNvSpPr>
          <p:nvPr>
            <p:ph type="title"/>
          </p:nvPr>
        </p:nvSpPr>
        <p:spPr/>
        <p:txBody>
          <a:bodyPr/>
          <a:lstStyle/>
          <a:p>
            <a:pPr algn="l"/>
            <a:r>
              <a:rPr lang="en-US" smtClean="0"/>
              <a:t>Questions</a:t>
            </a:r>
          </a:p>
        </p:txBody>
      </p:sp>
      <p:pic>
        <p:nvPicPr>
          <p:cNvPr id="50182" name="Picture 5" descr="MCBD06663_0000[1]"/>
          <p:cNvPicPr>
            <a:picLocks noChangeAspect="1" noChangeArrowheads="1"/>
          </p:cNvPicPr>
          <p:nvPr/>
        </p:nvPicPr>
        <p:blipFill>
          <a:blip r:embed="rId3" cstate="print"/>
          <a:srcRect/>
          <a:stretch>
            <a:fillRect/>
          </a:stretch>
        </p:blipFill>
        <p:spPr bwMode="auto">
          <a:xfrm>
            <a:off x="1981200" y="2286000"/>
            <a:ext cx="4038600" cy="3503613"/>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subTitle" idx="1"/>
          </p:nvPr>
        </p:nvSpPr>
        <p:spPr>
          <a:xfrm>
            <a:off x="533400" y="3886200"/>
            <a:ext cx="7848600" cy="1752600"/>
          </a:xfrm>
        </p:spPr>
        <p:txBody>
          <a:bodyPr/>
          <a:lstStyle/>
          <a:p>
            <a:pPr eaLnBrk="1" hangingPunct="1">
              <a:spcBef>
                <a:spcPct val="0"/>
              </a:spcBef>
            </a:pPr>
            <a:r>
              <a:rPr lang="en-US" smtClean="0"/>
              <a:t>College of Nursing</a:t>
            </a:r>
          </a:p>
        </p:txBody>
      </p:sp>
      <p:sp>
        <p:nvSpPr>
          <p:cNvPr id="51203" name="Text Box 4"/>
          <p:cNvSpPr txBox="1">
            <a:spLocks noChangeArrowheads="1"/>
          </p:cNvSpPr>
          <p:nvPr/>
        </p:nvSpPr>
        <p:spPr bwMode="auto">
          <a:xfrm>
            <a:off x="3657600" y="5791200"/>
            <a:ext cx="5105400" cy="762000"/>
          </a:xfrm>
          <a:prstGeom prst="rect">
            <a:avLst/>
          </a:prstGeom>
          <a:noFill/>
          <a:ln w="9525">
            <a:noFill/>
            <a:miter lim="800000"/>
            <a:headEnd/>
            <a:tailEnd/>
          </a:ln>
        </p:spPr>
        <p:txBody>
          <a:bodyPr>
            <a:spAutoFit/>
          </a:bodyPr>
          <a:lstStyle/>
          <a:p>
            <a:pPr algn="r">
              <a:spcBef>
                <a:spcPct val="50000"/>
              </a:spcBef>
            </a:pPr>
            <a:r>
              <a:rPr lang="en-US" sz="4400" b="1">
                <a:solidFill>
                  <a:schemeClr val="bg1"/>
                </a:solidFill>
                <a:latin typeface="Georgia" pitchFamily="18" charset="0"/>
              </a:rPr>
              <a:t>January 2011</a:t>
            </a:r>
          </a:p>
        </p:txBody>
      </p:sp>
      <p:sp>
        <p:nvSpPr>
          <p:cNvPr id="51204" name="Rectangle 6"/>
          <p:cNvSpPr>
            <a:spLocks noChangeArrowheads="1"/>
          </p:cNvSpPr>
          <p:nvPr/>
        </p:nvSpPr>
        <p:spPr bwMode="auto">
          <a:xfrm>
            <a:off x="228600" y="1981200"/>
            <a:ext cx="8610600" cy="1219200"/>
          </a:xfrm>
          <a:prstGeom prst="rect">
            <a:avLst/>
          </a:prstGeom>
          <a:noFill/>
          <a:ln w="9525">
            <a:noFill/>
            <a:miter lim="800000"/>
            <a:headEnd/>
            <a:tailEnd/>
          </a:ln>
        </p:spPr>
        <p:txBody>
          <a:bodyPr/>
          <a:lstStyle/>
          <a:p>
            <a:pPr algn="ctr">
              <a:lnSpc>
                <a:spcPct val="80000"/>
              </a:lnSpc>
              <a:spcBef>
                <a:spcPct val="20000"/>
              </a:spcBef>
              <a:buClr>
                <a:srgbClr val="000099"/>
              </a:buClr>
              <a:buFont typeface="Wingdings" pitchFamily="2" charset="2"/>
              <a:buNone/>
            </a:pPr>
            <a:endParaRPr lang="en-US" sz="3000" b="1"/>
          </a:p>
          <a:p>
            <a:pPr algn="ctr">
              <a:lnSpc>
                <a:spcPct val="80000"/>
              </a:lnSpc>
              <a:spcBef>
                <a:spcPct val="20000"/>
              </a:spcBef>
              <a:buClr>
                <a:srgbClr val="000099"/>
              </a:buClr>
            </a:pPr>
            <a:r>
              <a:rPr lang="en-US" sz="3600">
                <a:solidFill>
                  <a:srgbClr val="000099"/>
                </a:solidFill>
                <a:latin typeface="Georgia" pitchFamily="18" charset="0"/>
              </a:rPr>
              <a:t>Best Practices for </a:t>
            </a:r>
          </a:p>
          <a:p>
            <a:pPr algn="ctr">
              <a:lnSpc>
                <a:spcPct val="80000"/>
              </a:lnSpc>
              <a:spcBef>
                <a:spcPct val="20000"/>
              </a:spcBef>
              <a:buClr>
                <a:srgbClr val="000099"/>
              </a:buClr>
            </a:pPr>
            <a:r>
              <a:rPr lang="en-US" sz="3600">
                <a:solidFill>
                  <a:srgbClr val="000099"/>
                </a:solidFill>
                <a:latin typeface="Georgia" pitchFamily="18" charset="0"/>
              </a:rPr>
              <a:t>Writing Objective Test Items</a:t>
            </a:r>
          </a:p>
          <a:p>
            <a:pPr algn="ctr">
              <a:lnSpc>
                <a:spcPct val="80000"/>
              </a:lnSpc>
              <a:spcBef>
                <a:spcPct val="20000"/>
              </a:spcBef>
              <a:buClr>
                <a:srgbClr val="000099"/>
              </a:buClr>
            </a:pPr>
            <a:endParaRPr lang="en-US" sz="3600">
              <a:solidFill>
                <a:srgbClr val="000099"/>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p:spPr>
        <p:txBody>
          <a:bodyPr/>
          <a:lstStyle/>
          <a:p>
            <a:r>
              <a:rPr lang="en-US"/>
              <a:t>January 7. 2011</a:t>
            </a:r>
          </a:p>
        </p:txBody>
      </p:sp>
      <p:sp>
        <p:nvSpPr>
          <p:cNvPr id="10243" name="Rectangle 5"/>
          <p:cNvSpPr>
            <a:spLocks noGrp="1" noChangeArrowheads="1"/>
          </p:cNvSpPr>
          <p:nvPr>
            <p:ph type="ftr" sz="quarter" idx="11"/>
          </p:nvPr>
        </p:nvSpPr>
        <p:spPr>
          <a:noFill/>
        </p:spPr>
        <p:txBody>
          <a:bodyPr/>
          <a:lstStyle/>
          <a:p>
            <a:r>
              <a:rPr lang="en-US" smtClean="0"/>
              <a:t>Academic Effectiveness and Assessment </a:t>
            </a:r>
          </a:p>
        </p:txBody>
      </p:sp>
      <p:sp>
        <p:nvSpPr>
          <p:cNvPr id="10244" name="Slide Number Placeholder 5"/>
          <p:cNvSpPr>
            <a:spLocks noGrp="1"/>
          </p:cNvSpPr>
          <p:nvPr>
            <p:ph type="sldNum" sz="quarter" idx="12"/>
          </p:nvPr>
        </p:nvSpPr>
        <p:spPr>
          <a:noFill/>
        </p:spPr>
        <p:txBody>
          <a:bodyPr/>
          <a:lstStyle/>
          <a:p>
            <a:fld id="{DBBA01FC-A186-484E-87B5-8231C3F9C181}" type="slidenum">
              <a:rPr lang="en-US" smtClean="0"/>
              <a:pPr/>
              <a:t>5</a:t>
            </a:fld>
            <a:endParaRPr lang="en-US" smtClean="0"/>
          </a:p>
        </p:txBody>
      </p:sp>
      <p:sp>
        <p:nvSpPr>
          <p:cNvPr id="10245" name="Rectangle 2"/>
          <p:cNvSpPr>
            <a:spLocks noGrp="1" noChangeArrowheads="1"/>
          </p:cNvSpPr>
          <p:nvPr>
            <p:ph type="title"/>
          </p:nvPr>
        </p:nvSpPr>
        <p:spPr/>
        <p:txBody>
          <a:bodyPr/>
          <a:lstStyle/>
          <a:p>
            <a:pPr algn="l"/>
            <a:r>
              <a:rPr lang="en-US" smtClean="0"/>
              <a:t>Agenda</a:t>
            </a:r>
          </a:p>
        </p:txBody>
      </p:sp>
      <p:sp>
        <p:nvSpPr>
          <p:cNvPr id="10246" name="Rectangle 3"/>
          <p:cNvSpPr>
            <a:spLocks noGrp="1" noChangeArrowheads="1"/>
          </p:cNvSpPr>
          <p:nvPr>
            <p:ph type="body" idx="1"/>
          </p:nvPr>
        </p:nvSpPr>
        <p:spPr/>
        <p:txBody>
          <a:bodyPr/>
          <a:lstStyle/>
          <a:p>
            <a:pPr>
              <a:buFont typeface="Wingdings" pitchFamily="2" charset="2"/>
              <a:buChar char="§"/>
            </a:pPr>
            <a:r>
              <a:rPr lang="en-US" sz="2800" smtClean="0"/>
              <a:t>Purpose of a Test</a:t>
            </a:r>
          </a:p>
          <a:p>
            <a:pPr>
              <a:buFont typeface="Wingdings" pitchFamily="2" charset="2"/>
              <a:buChar char="§"/>
            </a:pPr>
            <a:r>
              <a:rPr lang="en-US" sz="2800" smtClean="0"/>
              <a:t>Prior to Item Writing</a:t>
            </a:r>
          </a:p>
          <a:p>
            <a:pPr>
              <a:buFont typeface="Wingdings" pitchFamily="2" charset="2"/>
              <a:buChar char="§"/>
            </a:pPr>
            <a:r>
              <a:rPr lang="en-US" sz="2800" smtClean="0"/>
              <a:t>Advantages of Objective Tests</a:t>
            </a:r>
          </a:p>
          <a:p>
            <a:pPr>
              <a:buFont typeface="Wingdings" pitchFamily="2" charset="2"/>
              <a:buChar char="§"/>
            </a:pPr>
            <a:r>
              <a:rPr lang="en-US" sz="2800" smtClean="0"/>
              <a:t>Types of Objective tests</a:t>
            </a:r>
          </a:p>
          <a:p>
            <a:pPr>
              <a:buFont typeface="Wingdings" pitchFamily="2" charset="2"/>
              <a:buChar char="§"/>
            </a:pPr>
            <a:r>
              <a:rPr lang="en-US" sz="2800" smtClean="0"/>
              <a:t>Writing Multiple Choice Items</a:t>
            </a:r>
          </a:p>
          <a:p>
            <a:pPr>
              <a:buFont typeface="Wingdings" pitchFamily="2" charset="2"/>
              <a:buChar char="§"/>
            </a:pPr>
            <a:r>
              <a:rPr lang="en-US" sz="2800" smtClean="0"/>
              <a:t>The Test-wise Student</a:t>
            </a:r>
          </a:p>
          <a:p>
            <a:pPr>
              <a:buFont typeface="Wingdings" pitchFamily="2" charset="2"/>
              <a:buChar char="§"/>
            </a:pPr>
            <a:r>
              <a:rPr lang="en-US" sz="2800" smtClean="0"/>
              <a:t>Test Instructions</a:t>
            </a:r>
          </a:p>
          <a:p>
            <a:pPr>
              <a:buFont typeface="Wingdings" pitchFamily="2" charset="2"/>
              <a:buChar char="§"/>
            </a:pPr>
            <a:r>
              <a:rPr lang="en-US" sz="2800" smtClean="0"/>
              <a:t>Test Validity</a:t>
            </a:r>
          </a:p>
          <a:p>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p:spPr>
        <p:txBody>
          <a:bodyPr/>
          <a:lstStyle/>
          <a:p>
            <a:r>
              <a:rPr lang="en-US"/>
              <a:t>January 7. 2011</a:t>
            </a:r>
          </a:p>
        </p:txBody>
      </p:sp>
      <p:sp>
        <p:nvSpPr>
          <p:cNvPr id="11267" name="Rectangle 5"/>
          <p:cNvSpPr>
            <a:spLocks noGrp="1" noChangeArrowheads="1"/>
          </p:cNvSpPr>
          <p:nvPr>
            <p:ph type="ftr" sz="quarter" idx="11"/>
          </p:nvPr>
        </p:nvSpPr>
        <p:spPr>
          <a:noFill/>
        </p:spPr>
        <p:txBody>
          <a:bodyPr/>
          <a:lstStyle/>
          <a:p>
            <a:r>
              <a:rPr lang="en-US" smtClean="0"/>
              <a:t>Academic Effectiveness and Assessment </a:t>
            </a:r>
          </a:p>
        </p:txBody>
      </p:sp>
      <p:sp>
        <p:nvSpPr>
          <p:cNvPr id="11268" name="Title 1"/>
          <p:cNvSpPr>
            <a:spLocks noGrp="1"/>
          </p:cNvSpPr>
          <p:nvPr>
            <p:ph type="title"/>
          </p:nvPr>
        </p:nvSpPr>
        <p:spPr/>
        <p:txBody>
          <a:bodyPr/>
          <a:lstStyle/>
          <a:p>
            <a:pPr algn="l"/>
            <a:r>
              <a:rPr lang="en-US" smtClean="0"/>
              <a:t>Purpose of a Test</a:t>
            </a:r>
          </a:p>
        </p:txBody>
      </p:sp>
      <p:sp>
        <p:nvSpPr>
          <p:cNvPr id="11269" name="Content Placeholder 2"/>
          <p:cNvSpPr>
            <a:spLocks noGrp="1"/>
          </p:cNvSpPr>
          <p:nvPr>
            <p:ph idx="1"/>
          </p:nvPr>
        </p:nvSpPr>
        <p:spPr/>
        <p:txBody>
          <a:bodyPr/>
          <a:lstStyle/>
          <a:p>
            <a:pPr>
              <a:buFont typeface="Wingdings" pitchFamily="2" charset="2"/>
              <a:buChar char="§"/>
            </a:pPr>
            <a:r>
              <a:rPr lang="en-US" sz="2900" dirty="0" smtClean="0"/>
              <a:t>To clearly </a:t>
            </a:r>
            <a:r>
              <a:rPr lang="en-US" sz="2900" dirty="0" smtClean="0">
                <a:solidFill>
                  <a:srgbClr val="000099"/>
                </a:solidFill>
              </a:rPr>
              <a:t>delineate</a:t>
            </a:r>
            <a:r>
              <a:rPr lang="en-US" sz="2900" dirty="0" smtClean="0"/>
              <a:t> between those that know the content and those that do not.</a:t>
            </a:r>
          </a:p>
          <a:p>
            <a:pPr>
              <a:buNone/>
            </a:pPr>
            <a:endParaRPr lang="en-US" sz="1500" dirty="0" smtClean="0"/>
          </a:p>
          <a:p>
            <a:pPr>
              <a:buFont typeface="Wingdings" pitchFamily="2" charset="2"/>
              <a:buChar char="§"/>
            </a:pPr>
            <a:r>
              <a:rPr lang="en-US" sz="2900" dirty="0" smtClean="0"/>
              <a:t>To determine whether the student knows the content, not whether the student is a good test-taker.  </a:t>
            </a:r>
          </a:p>
          <a:p>
            <a:pPr lvl="1">
              <a:buFont typeface="Wingdings" pitchFamily="2" charset="2"/>
              <a:buChar char="§"/>
            </a:pPr>
            <a:r>
              <a:rPr lang="en-US" sz="2500" dirty="0" smtClean="0"/>
              <a:t>Likewise, confusing and tricky questions should be avoided to prevent incorrect responses from students who know (and understand) the material.</a:t>
            </a:r>
          </a:p>
          <a:p>
            <a:endParaRPr lang="en-US" dirty="0" smtClean="0"/>
          </a:p>
        </p:txBody>
      </p:sp>
      <p:sp>
        <p:nvSpPr>
          <p:cNvPr id="11270" name="Slide Number Placeholder 5"/>
          <p:cNvSpPr>
            <a:spLocks noGrp="1"/>
          </p:cNvSpPr>
          <p:nvPr>
            <p:ph type="sldNum" sz="quarter" idx="12"/>
          </p:nvPr>
        </p:nvSpPr>
        <p:spPr>
          <a:noFill/>
        </p:spPr>
        <p:txBody>
          <a:bodyPr/>
          <a:lstStyle/>
          <a:p>
            <a:fld id="{5B6F15C3-0914-44B8-B64F-891579EA2274}"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a:r>
              <a:rPr lang="en-US" smtClean="0"/>
              <a:t>Prior to Writing Items</a:t>
            </a:r>
          </a:p>
        </p:txBody>
      </p:sp>
      <p:sp>
        <p:nvSpPr>
          <p:cNvPr id="12291" name="Content Placeholder 2"/>
          <p:cNvSpPr>
            <a:spLocks noGrp="1"/>
          </p:cNvSpPr>
          <p:nvPr>
            <p:ph idx="1"/>
          </p:nvPr>
        </p:nvSpPr>
        <p:spPr/>
        <p:txBody>
          <a:bodyPr/>
          <a:lstStyle/>
          <a:p>
            <a:pPr>
              <a:buFont typeface="Wingdings" pitchFamily="2" charset="2"/>
              <a:buChar char="§"/>
            </a:pPr>
            <a:r>
              <a:rPr lang="en-US" sz="2900" smtClean="0"/>
              <a:t>Establish the test purpose</a:t>
            </a:r>
          </a:p>
          <a:p>
            <a:pPr>
              <a:buFont typeface="Wingdings" pitchFamily="2" charset="2"/>
              <a:buChar char="§"/>
            </a:pPr>
            <a:r>
              <a:rPr lang="en-US" sz="2900" smtClean="0"/>
              <a:t>Conduct the role delineation study/job analysis</a:t>
            </a:r>
          </a:p>
          <a:p>
            <a:pPr>
              <a:buFont typeface="Wingdings" pitchFamily="2" charset="2"/>
              <a:buChar char="§"/>
            </a:pPr>
            <a:r>
              <a:rPr lang="en-US" sz="2900" smtClean="0"/>
              <a:t>Create the test specifications</a:t>
            </a:r>
          </a:p>
          <a:p>
            <a:pPr>
              <a:buFont typeface="Wingdings" pitchFamily="2" charset="2"/>
              <a:buChar char="§"/>
            </a:pPr>
            <a:endParaRPr lang="en-US" sz="2900" smtClean="0"/>
          </a:p>
        </p:txBody>
      </p:sp>
      <p:sp>
        <p:nvSpPr>
          <p:cNvPr id="12292" name="Date Placeholder 3"/>
          <p:cNvSpPr>
            <a:spLocks noGrp="1"/>
          </p:cNvSpPr>
          <p:nvPr>
            <p:ph type="dt" sz="quarter" idx="10"/>
          </p:nvPr>
        </p:nvSpPr>
        <p:spPr>
          <a:noFill/>
        </p:spPr>
        <p:txBody>
          <a:bodyPr/>
          <a:lstStyle/>
          <a:p>
            <a:r>
              <a:rPr lang="en-US"/>
              <a:t>January 7. 2011</a:t>
            </a:r>
          </a:p>
        </p:txBody>
      </p:sp>
      <p:sp>
        <p:nvSpPr>
          <p:cNvPr id="12293" name="Footer Placeholder 4"/>
          <p:cNvSpPr>
            <a:spLocks noGrp="1"/>
          </p:cNvSpPr>
          <p:nvPr>
            <p:ph type="ftr" sz="quarter" idx="11"/>
          </p:nvPr>
        </p:nvSpPr>
        <p:spPr>
          <a:noFill/>
        </p:spPr>
        <p:txBody>
          <a:bodyPr/>
          <a:lstStyle/>
          <a:p>
            <a:r>
              <a:rPr lang="en-US" smtClean="0"/>
              <a:t>Academic Effectiveness and Assessment </a:t>
            </a:r>
          </a:p>
        </p:txBody>
      </p:sp>
      <p:sp>
        <p:nvSpPr>
          <p:cNvPr id="12294" name="Slide Number Placeholder 5"/>
          <p:cNvSpPr>
            <a:spLocks noGrp="1"/>
          </p:cNvSpPr>
          <p:nvPr>
            <p:ph type="sldNum" sz="quarter" idx="12"/>
          </p:nvPr>
        </p:nvSpPr>
        <p:spPr>
          <a:noFill/>
        </p:spPr>
        <p:txBody>
          <a:bodyPr/>
          <a:lstStyle/>
          <a:p>
            <a:fld id="{A0A54310-4B9B-43B8-A1A2-1C9BBA73275E}"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US" smtClean="0"/>
              <a:t>Establish the Test Purpose</a:t>
            </a:r>
          </a:p>
        </p:txBody>
      </p:sp>
      <p:sp>
        <p:nvSpPr>
          <p:cNvPr id="13315" name="Content Placeholder 2"/>
          <p:cNvSpPr>
            <a:spLocks noGrp="1"/>
          </p:cNvSpPr>
          <p:nvPr>
            <p:ph idx="1"/>
          </p:nvPr>
        </p:nvSpPr>
        <p:spPr/>
        <p:txBody>
          <a:bodyPr/>
          <a:lstStyle/>
          <a:p>
            <a:pPr>
              <a:buFont typeface="Wingdings" pitchFamily="2" charset="2"/>
              <a:buNone/>
            </a:pPr>
            <a:r>
              <a:rPr lang="en-US" sz="2800" b="1" dirty="0" smtClean="0"/>
              <a:t>Initial Questions</a:t>
            </a:r>
          </a:p>
          <a:p>
            <a:pPr>
              <a:buFont typeface="Wingdings" pitchFamily="2" charset="2"/>
              <a:buChar char="§"/>
            </a:pPr>
            <a:r>
              <a:rPr lang="en-US" sz="2800" dirty="0" smtClean="0"/>
              <a:t>How will the test scores be used? </a:t>
            </a:r>
          </a:p>
          <a:p>
            <a:pPr>
              <a:buFont typeface="Wingdings" pitchFamily="2" charset="2"/>
              <a:buChar char="§"/>
            </a:pPr>
            <a:r>
              <a:rPr lang="en-US" sz="2800" dirty="0" smtClean="0"/>
              <a:t>Will the test be designed for minimum competency or content mastery?</a:t>
            </a:r>
          </a:p>
          <a:p>
            <a:pPr>
              <a:buFont typeface="Wingdings" pitchFamily="2" charset="2"/>
              <a:buChar char="§"/>
            </a:pPr>
            <a:r>
              <a:rPr lang="en-US" sz="2800" dirty="0" smtClean="0"/>
              <a:t>Will the test be low-stakes, moderate-stakes, or high-stakes </a:t>
            </a:r>
            <a:r>
              <a:rPr lang="en-US" sz="2400" dirty="0" smtClean="0"/>
              <a:t>(consequences for examinees)?</a:t>
            </a:r>
          </a:p>
          <a:p>
            <a:pPr>
              <a:buFont typeface="Wingdings" pitchFamily="2" charset="2"/>
              <a:buChar char="§"/>
            </a:pPr>
            <a:r>
              <a:rPr lang="en-US" sz="2800" dirty="0" smtClean="0"/>
              <a:t>Will the test address multiple levels of thinking (</a:t>
            </a:r>
            <a:r>
              <a:rPr lang="en-US" sz="2400" dirty="0" smtClean="0"/>
              <a:t>higher order, lower order,  or both</a:t>
            </a:r>
            <a:r>
              <a:rPr lang="en-US" sz="2800" dirty="0" smtClean="0"/>
              <a:t>)?</a:t>
            </a:r>
          </a:p>
          <a:p>
            <a:pPr>
              <a:buFont typeface="Wingdings" pitchFamily="2" charset="2"/>
              <a:buChar char="§"/>
            </a:pPr>
            <a:r>
              <a:rPr lang="en-US" sz="2800" dirty="0" smtClean="0"/>
              <a:t>Will there be time constraints?</a:t>
            </a:r>
          </a:p>
          <a:p>
            <a:pPr>
              <a:buFont typeface="Wingdings" pitchFamily="2" charset="2"/>
              <a:buChar char="§"/>
            </a:pPr>
            <a:endParaRPr lang="en-US" sz="2800" dirty="0" smtClean="0"/>
          </a:p>
          <a:p>
            <a:pPr>
              <a:buFont typeface="Wingdings" pitchFamily="2" charset="2"/>
              <a:buChar char="§"/>
            </a:pPr>
            <a:endParaRPr lang="en-US" sz="2800" dirty="0" smtClean="0"/>
          </a:p>
          <a:p>
            <a:endParaRPr lang="en-US" sz="2800" dirty="0" smtClean="0"/>
          </a:p>
        </p:txBody>
      </p:sp>
      <p:sp>
        <p:nvSpPr>
          <p:cNvPr id="13316" name="Date Placeholder 3"/>
          <p:cNvSpPr>
            <a:spLocks noGrp="1"/>
          </p:cNvSpPr>
          <p:nvPr>
            <p:ph type="dt" sz="quarter" idx="10"/>
          </p:nvPr>
        </p:nvSpPr>
        <p:spPr>
          <a:noFill/>
        </p:spPr>
        <p:txBody>
          <a:bodyPr/>
          <a:lstStyle/>
          <a:p>
            <a:r>
              <a:rPr lang="en-US"/>
              <a:t>January 7. 2011</a:t>
            </a:r>
          </a:p>
        </p:txBody>
      </p:sp>
      <p:sp>
        <p:nvSpPr>
          <p:cNvPr id="13317" name="Footer Placeholder 4"/>
          <p:cNvSpPr>
            <a:spLocks noGrp="1"/>
          </p:cNvSpPr>
          <p:nvPr>
            <p:ph type="ftr" sz="quarter" idx="11"/>
          </p:nvPr>
        </p:nvSpPr>
        <p:spPr>
          <a:noFill/>
        </p:spPr>
        <p:txBody>
          <a:bodyPr/>
          <a:lstStyle/>
          <a:p>
            <a:r>
              <a:rPr lang="en-US" smtClean="0"/>
              <a:t>Academic Effectiveness and Assessment </a:t>
            </a:r>
          </a:p>
        </p:txBody>
      </p:sp>
      <p:sp>
        <p:nvSpPr>
          <p:cNvPr id="13318" name="Slide Number Placeholder 5"/>
          <p:cNvSpPr>
            <a:spLocks noGrp="1"/>
          </p:cNvSpPr>
          <p:nvPr>
            <p:ph type="sldNum" sz="quarter" idx="12"/>
          </p:nvPr>
        </p:nvSpPr>
        <p:spPr>
          <a:noFill/>
        </p:spPr>
        <p:txBody>
          <a:bodyPr/>
          <a:lstStyle/>
          <a:p>
            <a:fld id="{8A656D62-07AB-4B02-A75D-33177E25175F}"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US" smtClean="0"/>
              <a:t>Establish the Test Purpose</a:t>
            </a:r>
          </a:p>
        </p:txBody>
      </p:sp>
      <p:sp>
        <p:nvSpPr>
          <p:cNvPr id="14339" name="Content Placeholder 2"/>
          <p:cNvSpPr>
            <a:spLocks noGrp="1"/>
          </p:cNvSpPr>
          <p:nvPr>
            <p:ph idx="1"/>
          </p:nvPr>
        </p:nvSpPr>
        <p:spPr/>
        <p:txBody>
          <a:bodyPr/>
          <a:lstStyle/>
          <a:p>
            <a:pPr>
              <a:buFont typeface="Wingdings" pitchFamily="2" charset="2"/>
              <a:buChar char="§"/>
            </a:pPr>
            <a:r>
              <a:rPr lang="en-US" sz="2800" dirty="0" smtClean="0"/>
              <a:t>Responses to those initial questions have implications such as </a:t>
            </a:r>
          </a:p>
          <a:p>
            <a:pPr lvl="1">
              <a:buFont typeface="Wingdings" pitchFamily="2" charset="2"/>
              <a:buChar char="§"/>
            </a:pPr>
            <a:r>
              <a:rPr lang="en-US" sz="2400" dirty="0" smtClean="0"/>
              <a:t>the overall length of the test, </a:t>
            </a:r>
          </a:p>
          <a:p>
            <a:pPr lvl="1">
              <a:buFont typeface="Wingdings" pitchFamily="2" charset="2"/>
              <a:buChar char="§"/>
            </a:pPr>
            <a:r>
              <a:rPr lang="en-US" sz="2400" dirty="0" smtClean="0"/>
              <a:t>the average difficulty of the items,</a:t>
            </a:r>
          </a:p>
          <a:p>
            <a:pPr lvl="1">
              <a:buFont typeface="Wingdings" pitchFamily="2" charset="2"/>
              <a:buChar char="§"/>
            </a:pPr>
            <a:r>
              <a:rPr lang="en-US" sz="2400" dirty="0" smtClean="0"/>
              <a:t> the conditions under which the test will be administered, and </a:t>
            </a:r>
          </a:p>
          <a:p>
            <a:pPr lvl="1">
              <a:buFont typeface="Wingdings" pitchFamily="2" charset="2"/>
              <a:buChar char="§"/>
            </a:pPr>
            <a:r>
              <a:rPr lang="en-US" sz="2400" dirty="0" smtClean="0"/>
              <a:t>the type of score information to be provided. </a:t>
            </a:r>
          </a:p>
          <a:p>
            <a:pPr>
              <a:buFont typeface="Wingdings" pitchFamily="2" charset="2"/>
              <a:buChar char="§"/>
            </a:pPr>
            <a:r>
              <a:rPr lang="en-US" sz="2800" dirty="0" smtClean="0"/>
              <a:t>Take the time to establish a singular purpose that is clear and focused so that goals and priorities will be effectively met. </a:t>
            </a:r>
          </a:p>
          <a:p>
            <a:endParaRPr lang="en-US" sz="2800" dirty="0" smtClean="0"/>
          </a:p>
        </p:txBody>
      </p:sp>
      <p:sp>
        <p:nvSpPr>
          <p:cNvPr id="14340" name="Date Placeholder 3"/>
          <p:cNvSpPr>
            <a:spLocks noGrp="1"/>
          </p:cNvSpPr>
          <p:nvPr>
            <p:ph type="dt" sz="quarter" idx="10"/>
          </p:nvPr>
        </p:nvSpPr>
        <p:spPr>
          <a:noFill/>
        </p:spPr>
        <p:txBody>
          <a:bodyPr/>
          <a:lstStyle/>
          <a:p>
            <a:r>
              <a:rPr lang="en-US"/>
              <a:t>January 7. 2011</a:t>
            </a:r>
          </a:p>
        </p:txBody>
      </p:sp>
      <p:sp>
        <p:nvSpPr>
          <p:cNvPr id="14341" name="Footer Placeholder 4"/>
          <p:cNvSpPr>
            <a:spLocks noGrp="1"/>
          </p:cNvSpPr>
          <p:nvPr>
            <p:ph type="ftr" sz="quarter" idx="11"/>
          </p:nvPr>
        </p:nvSpPr>
        <p:spPr>
          <a:noFill/>
        </p:spPr>
        <p:txBody>
          <a:bodyPr/>
          <a:lstStyle/>
          <a:p>
            <a:r>
              <a:rPr lang="en-US" smtClean="0"/>
              <a:t>Academic Effectiveness and Assessment </a:t>
            </a:r>
          </a:p>
        </p:txBody>
      </p:sp>
      <p:sp>
        <p:nvSpPr>
          <p:cNvPr id="14342" name="Slide Number Placeholder 5"/>
          <p:cNvSpPr>
            <a:spLocks noGrp="1"/>
          </p:cNvSpPr>
          <p:nvPr>
            <p:ph type="sldNum" sz="quarter" idx="12"/>
          </p:nvPr>
        </p:nvSpPr>
        <p:spPr>
          <a:noFill/>
        </p:spPr>
        <p:txBody>
          <a:bodyPr/>
          <a:lstStyle/>
          <a:p>
            <a:fld id="{11A9A6C7-765A-4C1F-9183-33684FBD9761}" type="slidenum">
              <a:rPr lang="en-US" smtClean="0"/>
              <a:pPr/>
              <a:t>9</a:t>
            </a:fld>
            <a:endParaRPr lang="en-US"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TPVERSION" val="2008"/>
  <p:tag name="ANSWERNOWSTYLE" val="-1"/>
  <p:tag name="INPUTSOURCE" val="1"/>
  <p:tag name="ROTATIONINTERVAL" val="2"/>
  <p:tag name="BUBBLESIZEVISIBLE" val="True"/>
  <p:tag name="CUSTOMCELLBACKCOLOR1" val="-657956"/>
  <p:tag name="GRIDOPACITY" val="90"/>
  <p:tag name="CHARTLABELS" val="0"/>
  <p:tag name="CORRECTPOINTVALUE" val="100"/>
  <p:tag name="FIBDISPLAYRESULTS" val="True"/>
  <p:tag name="SHOWBARVISIBLE" val="True"/>
  <p:tag name="COUNTDOWNSECONDS" val="10"/>
  <p:tag name="AUTOUPDATEALIASES" val="True"/>
  <p:tag name="CUSTOMGRIDBACKCOLOR" val="-2830136"/>
  <p:tag name="DISPLAYDEVICENUMBER" val="True"/>
  <p:tag name="RESETCHARTS" val="True"/>
  <p:tag name="ZEROBASED" val="False"/>
  <p:tag name="POWERPOINTVERSION" val="11.0"/>
  <p:tag name="BACKUPSESSIONS" val="True"/>
  <p:tag name="MAXRESPONDERS" val="5"/>
  <p:tag name="USESCHEMECOLORS" val="True"/>
  <p:tag name="PARTLISTDEFAULT" val="0"/>
  <p:tag name="FIBNUMRESULTS" val="5"/>
  <p:tag name="RESPCOUNTERFORMAT" val="0"/>
  <p:tag name="BUBBLEVALUEFORMAT" val="0.0"/>
  <p:tag name="GRIDSIZE" val="{Width=800, Height=600}"/>
  <p:tag name="AUTOADJUSTPARTRANGE" val="True"/>
  <p:tag name="BACKUPMAINTENANCE" val="7"/>
  <p:tag name="CUSTOMCELLBACKCOLOR4" val="-8355712"/>
  <p:tag name="REALTIMEBACKUP" val="False"/>
  <p:tag name="CHARTVALUEFORMAT" val="0%"/>
  <p:tag name="CHARTCOLORS" val="0"/>
  <p:tag name="COUNTDOWNSTYLE" val="-1"/>
  <p:tag name="INCLUDEPPT" val="True"/>
  <p:tag name="CUSTOMCELLFORECOLOR" val="-16777216"/>
  <p:tag name="PARTICIPANTSINLEADERBOARD" val="5"/>
  <p:tag name="AUTOSIZEGRID" val="True"/>
  <p:tag name="BULLETTYPE" val="3"/>
  <p:tag name="FIBINCLUDEOTHER" val="Tru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7835</TotalTime>
  <Words>2297</Words>
  <Application>Microsoft Office PowerPoint</Application>
  <PresentationFormat>On-screen Show (4:3)</PresentationFormat>
  <Paragraphs>415</Paragraphs>
  <Slides>45</Slides>
  <Notes>0</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Default Design</vt:lpstr>
      <vt:lpstr>4_Default Design</vt:lpstr>
      <vt:lpstr>Slide 1</vt:lpstr>
      <vt:lpstr>Writing Objective Test Items</vt:lpstr>
      <vt:lpstr>Writing Objective Test Items</vt:lpstr>
      <vt:lpstr>Purpose</vt:lpstr>
      <vt:lpstr>Agenda</vt:lpstr>
      <vt:lpstr>Purpose of a Test</vt:lpstr>
      <vt:lpstr>Prior to Writing Items</vt:lpstr>
      <vt:lpstr>Establish the Test Purpose</vt:lpstr>
      <vt:lpstr>Establish the Test Purpose</vt:lpstr>
      <vt:lpstr>Conduct the Job Analysis</vt:lpstr>
      <vt:lpstr>Create Test Specifications</vt:lpstr>
      <vt:lpstr>Create Test Specifications</vt:lpstr>
      <vt:lpstr>Create Test Specifications</vt:lpstr>
      <vt:lpstr>Create Test Specifications</vt:lpstr>
      <vt:lpstr>Create Test Specifications</vt:lpstr>
      <vt:lpstr>Item Development</vt:lpstr>
      <vt:lpstr>Objective Tests</vt:lpstr>
      <vt:lpstr>Types of Objective Tests</vt:lpstr>
      <vt:lpstr>Written-response</vt:lpstr>
      <vt:lpstr>Completion</vt:lpstr>
      <vt:lpstr>Short Answer</vt:lpstr>
      <vt:lpstr>Selected-response</vt:lpstr>
      <vt:lpstr>Alternative Response</vt:lpstr>
      <vt:lpstr>Matching Item</vt:lpstr>
      <vt:lpstr>Keyed Response</vt:lpstr>
      <vt:lpstr>MC Item Format</vt:lpstr>
      <vt:lpstr>MC Item Terminology</vt:lpstr>
      <vt:lpstr>Competency</vt:lpstr>
      <vt:lpstr>Clarity</vt:lpstr>
      <vt:lpstr>Bias</vt:lpstr>
      <vt:lpstr>Level of Difficulty</vt:lpstr>
      <vt:lpstr>Level of Difficulty</vt:lpstr>
      <vt:lpstr>Trivial and Trick Questions</vt:lpstr>
      <vt:lpstr>Test Taking Guidelines</vt:lpstr>
      <vt:lpstr>Test Taking Guidelines</vt:lpstr>
      <vt:lpstr>Test Taking Guidelines</vt:lpstr>
      <vt:lpstr>Test Taking Guidelines</vt:lpstr>
      <vt:lpstr>Test-wise Students</vt:lpstr>
      <vt:lpstr>Test-wise Students</vt:lpstr>
      <vt:lpstr>Test-wise Students</vt:lpstr>
      <vt:lpstr>Item Format Considerations</vt:lpstr>
      <vt:lpstr>Test Directions</vt:lpstr>
      <vt:lpstr>Ensure  Test Validity</vt:lpstr>
      <vt:lpstr>Questions</vt:lpstr>
      <vt:lpstr>Slide 45</vt:lpstr>
    </vt:vector>
  </TitlesOfParts>
  <Company>St. Petersburg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360 Degree Academic Performance Assessment Model</dc:title>
  <dc:creator>Coraggio.Jesse</dc:creator>
  <cp:lastModifiedBy>SPC</cp:lastModifiedBy>
  <cp:revision>475</cp:revision>
  <dcterms:created xsi:type="dcterms:W3CDTF">2006-10-03T12:40:24Z</dcterms:created>
  <dcterms:modified xsi:type="dcterms:W3CDTF">2011-01-04T19:22:01Z</dcterms:modified>
</cp:coreProperties>
</file>